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  <p:sldId id="273" r:id="rId20"/>
    <p:sldId id="274" r:id="rId21"/>
    <p:sldId id="276" r:id="rId22"/>
    <p:sldId id="277" r:id="rId23"/>
    <p:sldId id="275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0EC4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511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592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888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88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57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276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014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740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476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988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54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7EC64-51C1-4D7F-BC33-DC76DC890AD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5AB22-696F-48D6-BBA0-529982627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920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548680"/>
            <a:ext cx="691276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10-MAVZU: STRATEGIK BOSHQARUV VA MONITORING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916832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10.1. STRATEGIK BOSHQARUVNING ASOSIY VAZIFALARI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2564904"/>
            <a:ext cx="4352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10.2.</a:t>
            </a:r>
            <a:r>
              <a:rPr lang="ru-RU" b="1" dirty="0"/>
              <a:t>STRATEGIK MONITORING VA NAZORAT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89374" y="3244334"/>
            <a:ext cx="4090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cap="all" dirty="0"/>
              <a:t>10.3. </a:t>
            </a:r>
            <a:r>
              <a:rPr lang="ru-RU" b="1" cap="all" dirty="0"/>
              <a:t>KPI </a:t>
            </a:r>
            <a:r>
              <a:rPr lang="ru-RU" b="1" cap="all" dirty="0" err="1"/>
              <a:t>va</a:t>
            </a:r>
            <a:r>
              <a:rPr lang="ru-RU" b="1" cap="all" dirty="0"/>
              <a:t> </a:t>
            </a:r>
            <a:r>
              <a:rPr lang="ru-RU" b="1" cap="all" dirty="0" err="1"/>
              <a:t>Strategik</a:t>
            </a:r>
            <a:r>
              <a:rPr lang="ru-RU" b="1" cap="all" dirty="0"/>
              <a:t> </a:t>
            </a:r>
            <a:r>
              <a:rPr lang="ru-RU" b="1" cap="all" dirty="0" err="1"/>
              <a:t>Ko'rsatkichlar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91880" y="1196752"/>
            <a:ext cx="790281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2400" b="1" cap="all" dirty="0" smtClean="0"/>
              <a:t>REJA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13587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988840"/>
            <a:ext cx="7848872" cy="1815882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–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tashkilotning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maqsadlarini</a:t>
            </a:r>
            <a:r>
              <a:rPr lang="en-US" sz="2800" dirty="0"/>
              <a:t> </a:t>
            </a:r>
            <a:r>
              <a:rPr lang="en-US" sz="2800" dirty="0" err="1"/>
              <a:t>belgilash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ularga</a:t>
            </a:r>
            <a:r>
              <a:rPr lang="en-US" sz="2800" dirty="0"/>
              <a:t> </a:t>
            </a:r>
            <a:r>
              <a:rPr lang="en-US" sz="2800" dirty="0" err="1"/>
              <a:t>erishish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resurslar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vositalarni</a:t>
            </a:r>
            <a:r>
              <a:rPr lang="en-US" sz="2800" dirty="0"/>
              <a:t> </a:t>
            </a:r>
            <a:r>
              <a:rPr lang="en-US" sz="2800" dirty="0" err="1"/>
              <a:t>taqsimlash</a:t>
            </a:r>
            <a:r>
              <a:rPr lang="en-US" sz="2800" dirty="0"/>
              <a:t> </a:t>
            </a:r>
            <a:r>
              <a:rPr lang="en-US" sz="2800" dirty="0" err="1"/>
              <a:t>hamda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oshirish</a:t>
            </a:r>
            <a:r>
              <a:rPr lang="en-US" sz="2800" dirty="0"/>
              <a:t> </a:t>
            </a:r>
            <a:r>
              <a:rPr lang="en-US" sz="2800" dirty="0" err="1"/>
              <a:t>jarayonidir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38934"/>
            <a:ext cx="3958530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prstClr val="black"/>
                </a:solidFill>
              </a:rPr>
              <a:t>Strategik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boshqaruv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806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548680"/>
            <a:ext cx="4503349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n-US" sz="2000" b="1" dirty="0" err="1"/>
              <a:t>Strategik</a:t>
            </a:r>
            <a:r>
              <a:rPr lang="en-US" sz="2000" b="1" dirty="0"/>
              <a:t> </a:t>
            </a:r>
            <a:r>
              <a:rPr lang="en-US" sz="2000" b="1" dirty="0" err="1"/>
              <a:t>boshqaruvning</a:t>
            </a:r>
            <a:r>
              <a:rPr lang="en-US" sz="2000" b="1" dirty="0"/>
              <a:t> </a:t>
            </a:r>
            <a:r>
              <a:rPr lang="en-US" sz="2000" b="1" dirty="0" err="1"/>
              <a:t>asosiy</a:t>
            </a:r>
            <a:r>
              <a:rPr lang="en-US" sz="2000" b="1" dirty="0"/>
              <a:t> </a:t>
            </a:r>
            <a:r>
              <a:rPr lang="en-US" sz="2000" b="1" dirty="0" err="1"/>
              <a:t>vazifalari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628800"/>
            <a:ext cx="23326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Maqsadlar</a:t>
            </a:r>
            <a:r>
              <a:rPr lang="en-US" b="1" dirty="0"/>
              <a:t> </a:t>
            </a:r>
            <a:r>
              <a:rPr lang="en-US" b="1" dirty="0" err="1"/>
              <a:t>belgilash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2204864"/>
            <a:ext cx="2918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 </a:t>
            </a:r>
            <a:r>
              <a:rPr lang="en-US" b="1" dirty="0" err="1"/>
              <a:t>Tashqi</a:t>
            </a:r>
            <a:r>
              <a:rPr lang="en-US" b="1" dirty="0"/>
              <a:t> </a:t>
            </a:r>
            <a:r>
              <a:rPr lang="en-US" b="1" dirty="0" err="1"/>
              <a:t>muhitni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22047" y="2875002"/>
            <a:ext cx="27616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3. </a:t>
            </a:r>
            <a:r>
              <a:rPr lang="en-US" b="1" dirty="0" err="1"/>
              <a:t>Ichki</a:t>
            </a:r>
            <a:r>
              <a:rPr lang="en-US" b="1" dirty="0"/>
              <a:t> </a:t>
            </a:r>
            <a:r>
              <a:rPr lang="en-US" b="1" dirty="0" err="1"/>
              <a:t>muhitni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7094" y="3453305"/>
            <a:ext cx="2889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4. </a:t>
            </a:r>
            <a:r>
              <a:rPr lang="en-US" b="1" dirty="0" err="1"/>
              <a:t>Strategiyani</a:t>
            </a:r>
            <a:r>
              <a:rPr lang="en-US" b="1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chiqish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02873" y="4077072"/>
            <a:ext cx="3092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 </a:t>
            </a:r>
            <a:r>
              <a:rPr lang="en-US" b="1" dirty="0" err="1"/>
              <a:t>Strategiyani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oshirish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106565" y="4869160"/>
            <a:ext cx="2942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6. </a:t>
            </a:r>
            <a:r>
              <a:rPr lang="en-US" b="1" dirty="0" err="1"/>
              <a:t>Nazorat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104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5397" y="764704"/>
            <a:ext cx="442852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boshqaruv</a:t>
            </a:r>
            <a:r>
              <a:rPr lang="en-US" b="1" dirty="0"/>
              <a:t> </a:t>
            </a:r>
            <a:r>
              <a:rPr lang="en-US" b="1" dirty="0" err="1"/>
              <a:t>jarayonining</a:t>
            </a:r>
            <a:r>
              <a:rPr lang="en-US" b="1" dirty="0"/>
              <a:t> </a:t>
            </a:r>
            <a:r>
              <a:rPr lang="en-US" b="1" dirty="0" err="1"/>
              <a:t>bosqichlari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180763"/>
            <a:ext cx="1422184" cy="1200329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pPr algn="ctr"/>
            <a:r>
              <a:rPr lang="en-US" b="1" dirty="0" err="1"/>
              <a:t>Missiya</a:t>
            </a:r>
            <a:r>
              <a:rPr lang="en-US" b="1" dirty="0"/>
              <a:t> </a:t>
            </a:r>
            <a:endParaRPr lang="en-US" b="1" dirty="0" smtClean="0"/>
          </a:p>
          <a:p>
            <a:pPr algn="ctr"/>
            <a:r>
              <a:rPr lang="en-US" b="1" dirty="0" err="1" smtClean="0"/>
              <a:t>va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maqsadlarni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aniqlash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45397" y="2168580"/>
            <a:ext cx="1357702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US" b="1" dirty="0" smtClean="0"/>
          </a:p>
          <a:p>
            <a:pPr algn="ctr"/>
            <a:r>
              <a:rPr lang="en-US" b="1" dirty="0" err="1" smtClean="0"/>
              <a:t>Tahlil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Qilish</a:t>
            </a:r>
            <a:endParaRPr lang="en-US" b="1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2180763"/>
            <a:ext cx="1371850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endParaRPr lang="en-US" b="1" dirty="0" smtClean="0"/>
          </a:p>
          <a:p>
            <a:pPr algn="ctr"/>
            <a:r>
              <a:rPr lang="en-US" b="1" dirty="0" err="1" smtClean="0"/>
              <a:t>Strategiyani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Tanlash</a:t>
            </a:r>
            <a:endParaRPr lang="en-US" b="1" dirty="0" smtClean="0"/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52459" y="2168580"/>
            <a:ext cx="1371850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b="1" dirty="0" err="1"/>
              <a:t>Strategiyani</a:t>
            </a:r>
            <a:r>
              <a:rPr lang="en-US" b="1" dirty="0"/>
              <a:t> </a:t>
            </a:r>
            <a:endParaRPr lang="en-US" b="1" dirty="0" smtClean="0"/>
          </a:p>
          <a:p>
            <a:pPr algn="ctr"/>
            <a:r>
              <a:rPr lang="en-US" b="1" dirty="0" err="1" smtClean="0"/>
              <a:t>amalga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Oshirish</a:t>
            </a:r>
            <a:endParaRPr lang="en-US" b="1" dirty="0" smtClean="0"/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52320" y="2168579"/>
            <a:ext cx="1368152" cy="120032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Nazorat</a:t>
            </a:r>
            <a:r>
              <a:rPr lang="en-US" b="1" dirty="0"/>
              <a:t> </a:t>
            </a:r>
            <a:endParaRPr lang="en-US" b="1" dirty="0" smtClean="0"/>
          </a:p>
          <a:p>
            <a:pPr algn="ctr"/>
            <a:r>
              <a:rPr lang="en-US" b="1" dirty="0" err="1" smtClean="0"/>
              <a:t>va</a:t>
            </a:r>
            <a:r>
              <a:rPr lang="en-US" b="1" dirty="0" smtClean="0"/>
              <a:t> </a:t>
            </a:r>
          </a:p>
          <a:p>
            <a:pPr algn="ctr"/>
            <a:r>
              <a:rPr lang="en-US" b="1" dirty="0" err="1" smtClean="0"/>
              <a:t>Baholash</a:t>
            </a:r>
            <a:endParaRPr lang="en-US" b="1" dirty="0" smtClean="0"/>
          </a:p>
          <a:p>
            <a:pPr algn="ctr"/>
            <a:endParaRPr lang="ru-RU" dirty="0"/>
          </a:p>
        </p:txBody>
      </p:sp>
      <p:cxnSp>
        <p:nvCxnSpPr>
          <p:cNvPr id="9" name="Прямая со стрелкой 8"/>
          <p:cNvCxnSpPr>
            <a:stCxn id="2" idx="2"/>
            <a:endCxn id="3" idx="0"/>
          </p:cNvCxnSpPr>
          <p:nvPr/>
        </p:nvCxnSpPr>
        <p:spPr>
          <a:xfrm flipH="1">
            <a:off x="1106628" y="1134036"/>
            <a:ext cx="3453029" cy="10467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  <a:endCxn id="4" idx="0"/>
          </p:cNvCxnSpPr>
          <p:nvPr/>
        </p:nvCxnSpPr>
        <p:spPr>
          <a:xfrm flipH="1">
            <a:off x="3024248" y="1134036"/>
            <a:ext cx="1535409" cy="10345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5" idx="0"/>
          </p:cNvCxnSpPr>
          <p:nvPr/>
        </p:nvCxnSpPr>
        <p:spPr>
          <a:xfrm>
            <a:off x="4559657" y="1134036"/>
            <a:ext cx="194212" cy="10467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2"/>
            <a:endCxn id="6" idx="0"/>
          </p:cNvCxnSpPr>
          <p:nvPr/>
        </p:nvCxnSpPr>
        <p:spPr>
          <a:xfrm>
            <a:off x="4559657" y="1134036"/>
            <a:ext cx="1878727" cy="10345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2" idx="2"/>
            <a:endCxn id="7" idx="0"/>
          </p:cNvCxnSpPr>
          <p:nvPr/>
        </p:nvCxnSpPr>
        <p:spPr>
          <a:xfrm>
            <a:off x="4559657" y="1134036"/>
            <a:ext cx="3576739" cy="10345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5759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110"/>
            <a:ext cx="1229824" cy="461665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r>
              <a:rPr lang="en-US" sz="2400" b="1" dirty="0" err="1" smtClean="0"/>
              <a:t>Misollar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7811" y="571974"/>
            <a:ext cx="87849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2000" b="1" dirty="0" smtClean="0">
                <a:solidFill>
                  <a:srgbClr val="240EC4"/>
                </a:solidFill>
              </a:rPr>
              <a:t>Apple</a:t>
            </a:r>
            <a:r>
              <a:rPr lang="en-US" sz="2000" b="1" dirty="0">
                <a:solidFill>
                  <a:srgbClr val="240EC4"/>
                </a:solidFill>
              </a:rPr>
              <a:t>: </a:t>
            </a:r>
            <a:r>
              <a:rPr lang="en-US" sz="2000" b="1" dirty="0" err="1">
                <a:solidFill>
                  <a:srgbClr val="240EC4"/>
                </a:solidFill>
              </a:rPr>
              <a:t>Innovatsion</a:t>
            </a:r>
            <a:r>
              <a:rPr lang="en-US" sz="2000" b="1" dirty="0">
                <a:solidFill>
                  <a:srgbClr val="240EC4"/>
                </a:solidFill>
              </a:rPr>
              <a:t> </a:t>
            </a:r>
            <a:r>
              <a:rPr lang="en-US" sz="2000" b="1" dirty="0" err="1">
                <a:solidFill>
                  <a:srgbClr val="240EC4"/>
                </a:solidFill>
              </a:rPr>
              <a:t>strategik</a:t>
            </a:r>
            <a:r>
              <a:rPr lang="en-US" sz="2000" b="1" dirty="0">
                <a:solidFill>
                  <a:srgbClr val="240EC4"/>
                </a:solidFill>
              </a:rPr>
              <a:t> </a:t>
            </a:r>
            <a:r>
              <a:rPr lang="en-US" sz="2000" b="1" dirty="0" err="1">
                <a:solidFill>
                  <a:srgbClr val="240EC4"/>
                </a:solidFill>
              </a:rPr>
              <a:t>boshqaruv</a:t>
            </a:r>
            <a:r>
              <a:rPr lang="en-US" sz="2000" b="1" dirty="0">
                <a:solidFill>
                  <a:srgbClr val="240EC4"/>
                </a:solidFill>
              </a:rPr>
              <a:t> </a:t>
            </a:r>
            <a:r>
              <a:rPr lang="en-US" sz="2000" b="1" dirty="0" err="1" smtClean="0">
                <a:solidFill>
                  <a:srgbClr val="240EC4"/>
                </a:solidFill>
              </a:rPr>
              <a:t>jarayoni</a:t>
            </a:r>
            <a:endParaRPr lang="en-US" sz="2000" b="1" dirty="0" smtClean="0">
              <a:solidFill>
                <a:srgbClr val="240EC4"/>
              </a:solidFill>
            </a:endParaRPr>
          </a:p>
          <a:p>
            <a:pPr algn="just"/>
            <a:endParaRPr lang="ru-RU" b="1" dirty="0">
              <a:solidFill>
                <a:srgbClr val="240EC4"/>
              </a:solidFill>
            </a:endParaRPr>
          </a:p>
          <a:p>
            <a:pPr algn="just"/>
            <a:r>
              <a:rPr lang="en-US" b="1" dirty="0"/>
              <a:t>Apple</a:t>
            </a:r>
            <a:r>
              <a:rPr lang="en-US" dirty="0"/>
              <a:t>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global </a:t>
            </a:r>
            <a:r>
              <a:rPr lang="en-US" dirty="0" err="1"/>
              <a:t>bozorlarda</a:t>
            </a:r>
            <a:r>
              <a:rPr lang="en-US" dirty="0"/>
              <a:t> </a:t>
            </a:r>
            <a:r>
              <a:rPr lang="en-US" dirty="0" err="1"/>
              <a:t>yetakchi</a:t>
            </a:r>
            <a:r>
              <a:rPr lang="en-US" dirty="0"/>
              <a:t> </a:t>
            </a:r>
            <a:r>
              <a:rPr lang="en-US" dirty="0" err="1"/>
              <a:t>mavqeini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kelmoqda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innovatsiyaga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xizmatga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e’tibor</a:t>
            </a:r>
            <a:r>
              <a:rPr lang="en-US" dirty="0"/>
              <a:t> </a:t>
            </a:r>
            <a:r>
              <a:rPr lang="en-US" dirty="0" err="1"/>
              <a:t>qaratiladi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rejalashtirish</a:t>
            </a:r>
            <a:r>
              <a:rPr lang="en-US" dirty="0"/>
              <a:t>: Apple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mahsulotlarini</a:t>
            </a:r>
            <a:r>
              <a:rPr lang="en-US" dirty="0"/>
              <a:t> </a:t>
            </a:r>
            <a:r>
              <a:rPr lang="en-US" dirty="0" err="1"/>
              <a:t>innovatsion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yechimlari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rejalashtiradi</a:t>
            </a:r>
            <a:r>
              <a:rPr lang="en-US" dirty="0"/>
              <a:t>. iPhone, </a:t>
            </a:r>
            <a:r>
              <a:rPr lang="en-US" dirty="0" err="1"/>
              <a:t>iPad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Mac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chiqarilishidan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rejalashtirish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Bu </a:t>
            </a:r>
            <a:r>
              <a:rPr lang="en-US" dirty="0" err="1"/>
              <a:t>jarayonda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,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talablari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harakatlari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ru-RU" b="1" dirty="0" err="1"/>
              <a:t>Strategik</a:t>
            </a:r>
            <a:r>
              <a:rPr lang="ru-RU" b="1" dirty="0"/>
              <a:t> </a:t>
            </a:r>
            <a:r>
              <a:rPr lang="ru-RU" b="1" dirty="0" err="1"/>
              <a:t>maqsadlarni</a:t>
            </a:r>
            <a:r>
              <a:rPr lang="ru-RU" b="1" dirty="0"/>
              <a:t> </a:t>
            </a:r>
            <a:r>
              <a:rPr lang="ru-RU" b="1" dirty="0" err="1"/>
              <a:t>aniqlash</a:t>
            </a:r>
            <a:r>
              <a:rPr lang="ru-RU" dirty="0"/>
              <a:t>: </a:t>
            </a:r>
            <a:r>
              <a:rPr lang="ru-RU" dirty="0" err="1"/>
              <a:t>Apple-ning</a:t>
            </a:r>
            <a:r>
              <a:rPr lang="ru-RU" dirty="0"/>
              <a:t> </a:t>
            </a:r>
            <a:r>
              <a:rPr lang="ru-RU" dirty="0" err="1"/>
              <a:t>asosiy</a:t>
            </a:r>
            <a:r>
              <a:rPr lang="ru-RU" dirty="0"/>
              <a:t> </a:t>
            </a:r>
            <a:r>
              <a:rPr lang="ru-RU" dirty="0" err="1"/>
              <a:t>strategik</a:t>
            </a:r>
            <a:r>
              <a:rPr lang="ru-RU" dirty="0"/>
              <a:t> </a:t>
            </a:r>
            <a:r>
              <a:rPr lang="ru-RU" dirty="0" err="1"/>
              <a:t>maqsadlaridan</a:t>
            </a:r>
            <a:r>
              <a:rPr lang="ru-RU" dirty="0"/>
              <a:t> </a:t>
            </a:r>
            <a:r>
              <a:rPr lang="ru-RU" dirty="0" err="1"/>
              <a:t>biri</a:t>
            </a:r>
            <a:r>
              <a:rPr lang="ru-RU" dirty="0"/>
              <a:t> </a:t>
            </a:r>
            <a:r>
              <a:rPr lang="ru-RU" dirty="0" err="1"/>
              <a:t>mijozlarga</a:t>
            </a:r>
            <a:r>
              <a:rPr lang="ru-RU" dirty="0"/>
              <a:t> </a:t>
            </a:r>
            <a:r>
              <a:rPr lang="ru-RU" dirty="0" err="1"/>
              <a:t>yuqori</a:t>
            </a:r>
            <a:r>
              <a:rPr lang="ru-RU" dirty="0"/>
              <a:t> </a:t>
            </a:r>
            <a:r>
              <a:rPr lang="ru-RU" dirty="0" err="1"/>
              <a:t>sifatli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innovatsion</a:t>
            </a:r>
            <a:r>
              <a:rPr lang="ru-RU" dirty="0"/>
              <a:t> </a:t>
            </a:r>
            <a:r>
              <a:rPr lang="ru-RU" dirty="0" err="1"/>
              <a:t>mahsulotlar</a:t>
            </a:r>
            <a:r>
              <a:rPr lang="ru-RU" dirty="0"/>
              <a:t> </a:t>
            </a:r>
            <a:r>
              <a:rPr lang="ru-RU" dirty="0" err="1"/>
              <a:t>yetkazib</a:t>
            </a:r>
            <a:r>
              <a:rPr lang="ru-RU" dirty="0"/>
              <a:t> </a:t>
            </a:r>
            <a:r>
              <a:rPr lang="ru-RU" dirty="0" err="1"/>
              <a:t>berishdir</a:t>
            </a:r>
            <a:r>
              <a:rPr lang="ru-RU" dirty="0"/>
              <a:t>. </a:t>
            </a:r>
            <a:r>
              <a:rPr lang="ru-RU" dirty="0" err="1"/>
              <a:t>Kompaniya</a:t>
            </a:r>
            <a:r>
              <a:rPr lang="ru-RU" dirty="0"/>
              <a:t> </a:t>
            </a:r>
            <a:r>
              <a:rPr lang="ru-RU" dirty="0" err="1"/>
              <a:t>mahsulot</a:t>
            </a:r>
            <a:r>
              <a:rPr lang="ru-RU" dirty="0"/>
              <a:t> </a:t>
            </a:r>
            <a:r>
              <a:rPr lang="ru-RU" dirty="0" err="1"/>
              <a:t>sifati</a:t>
            </a:r>
            <a:r>
              <a:rPr lang="ru-RU" dirty="0"/>
              <a:t>, </a:t>
            </a:r>
            <a:r>
              <a:rPr lang="ru-RU" dirty="0" err="1"/>
              <a:t>mijozlar</a:t>
            </a:r>
            <a:r>
              <a:rPr lang="ru-RU" dirty="0"/>
              <a:t> </a:t>
            </a:r>
            <a:r>
              <a:rPr lang="ru-RU" dirty="0" err="1"/>
              <a:t>tajribasi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bozordagi</a:t>
            </a:r>
            <a:r>
              <a:rPr lang="ru-RU" dirty="0"/>
              <a:t> </a:t>
            </a:r>
            <a:r>
              <a:rPr lang="ru-RU" dirty="0" err="1"/>
              <a:t>innovatsion</a:t>
            </a:r>
            <a:r>
              <a:rPr lang="ru-RU" dirty="0"/>
              <a:t> </a:t>
            </a:r>
            <a:r>
              <a:rPr lang="ru-RU" dirty="0" err="1"/>
              <a:t>yetakchilikni</a:t>
            </a:r>
            <a:r>
              <a:rPr lang="ru-RU" dirty="0"/>
              <a:t> </a:t>
            </a:r>
            <a:r>
              <a:rPr lang="ru-RU" dirty="0" err="1"/>
              <a:t>asosiy</a:t>
            </a:r>
            <a:r>
              <a:rPr lang="ru-RU" dirty="0"/>
              <a:t> </a:t>
            </a:r>
            <a:r>
              <a:rPr lang="ru-RU" dirty="0" err="1"/>
              <a:t>ustuvor</a:t>
            </a:r>
            <a:r>
              <a:rPr lang="ru-RU" dirty="0"/>
              <a:t> </a:t>
            </a:r>
            <a:r>
              <a:rPr lang="ru-RU" dirty="0" err="1"/>
              <a:t>yo‘nalish</a:t>
            </a:r>
            <a:r>
              <a:rPr lang="ru-RU" dirty="0"/>
              <a:t> </a:t>
            </a:r>
            <a:r>
              <a:rPr lang="ru-RU" dirty="0" err="1"/>
              <a:t>sifatida</a:t>
            </a:r>
            <a:r>
              <a:rPr lang="ru-RU" dirty="0"/>
              <a:t> </a:t>
            </a:r>
            <a:r>
              <a:rPr lang="ru-RU" dirty="0" err="1"/>
              <a:t>belgilaydi</a:t>
            </a:r>
            <a:r>
              <a:rPr lang="ru-RU" dirty="0"/>
              <a:t>.</a:t>
            </a:r>
          </a:p>
          <a:p>
            <a:pPr lvl="0" algn="just"/>
            <a:r>
              <a:rPr lang="en-US" b="1" dirty="0" err="1"/>
              <a:t>Jarayonlarni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monitoring</a:t>
            </a:r>
            <a:r>
              <a:rPr lang="en-US" dirty="0"/>
              <a:t>: Apple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mahsulotlarini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qat’iy</a:t>
            </a:r>
            <a:r>
              <a:rPr lang="en-US" dirty="0"/>
              <a:t> monitoring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ta’minot</a:t>
            </a:r>
            <a:r>
              <a:rPr lang="en-US" dirty="0"/>
              <a:t> </a:t>
            </a:r>
            <a:r>
              <a:rPr lang="en-US" dirty="0" err="1"/>
              <a:t>zanjirining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, </a:t>
            </a:r>
            <a:r>
              <a:rPr lang="en-US" dirty="0" err="1"/>
              <a:t>mahsulotning</a:t>
            </a:r>
            <a:r>
              <a:rPr lang="en-US" dirty="0"/>
              <a:t> </a:t>
            </a:r>
            <a:r>
              <a:rPr lang="en-US" dirty="0" err="1"/>
              <a:t>sifati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narx-navo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kuzatib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iPhone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chiqarilganda</a:t>
            </a:r>
            <a:r>
              <a:rPr lang="en-US" dirty="0"/>
              <a:t>, Apple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/>
              <a:t>beruvchilar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samaradorligini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bozordagi</a:t>
            </a:r>
            <a:r>
              <a:rPr lang="en-US" dirty="0"/>
              <a:t> </a:t>
            </a:r>
            <a:r>
              <a:rPr lang="en-US" dirty="0" err="1"/>
              <a:t>ehtiyojlarni</a:t>
            </a:r>
            <a:r>
              <a:rPr lang="en-US" dirty="0"/>
              <a:t> </a:t>
            </a:r>
            <a:r>
              <a:rPr lang="en-US" dirty="0" err="1"/>
              <a:t>qondirishga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monitoring </a:t>
            </a:r>
            <a:r>
              <a:rPr lang="en-US" dirty="0" err="1"/>
              <a:t>tizimlarini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Natijalarni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nazorat</a:t>
            </a:r>
            <a:r>
              <a:rPr lang="en-US" dirty="0"/>
              <a:t>: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chiqarilgandan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, Apple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ko‘rsatkichlarini</a:t>
            </a:r>
            <a:r>
              <a:rPr lang="en-US" dirty="0"/>
              <a:t>,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fikrlarini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ulushini</a:t>
            </a:r>
            <a:r>
              <a:rPr lang="en-US" dirty="0"/>
              <a:t> </a:t>
            </a:r>
            <a:r>
              <a:rPr lang="en-US" dirty="0" err="1"/>
              <a:t>baholaydi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yangilaydi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sharoitlariga</a:t>
            </a:r>
            <a:r>
              <a:rPr lang="en-US" dirty="0"/>
              <a:t> </a:t>
            </a:r>
            <a:r>
              <a:rPr lang="en-US" dirty="0" err="1"/>
              <a:t>moslashtiradi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7596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8497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70C0"/>
                </a:solidFill>
              </a:rPr>
              <a:t>2. Toyota: </a:t>
            </a:r>
            <a:r>
              <a:rPr lang="en-US" sz="2000" b="1" dirty="0" err="1">
                <a:solidFill>
                  <a:srgbClr val="0070C0"/>
                </a:solidFill>
              </a:rPr>
              <a:t>Uzluksiz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takomillashtirish</a:t>
            </a:r>
            <a:r>
              <a:rPr lang="en-US" sz="2000" b="1" dirty="0">
                <a:solidFill>
                  <a:srgbClr val="0070C0"/>
                </a:solidFill>
              </a:rPr>
              <a:t> (Kaizen) </a:t>
            </a:r>
            <a:r>
              <a:rPr lang="en-US" sz="2000" b="1" dirty="0" err="1">
                <a:solidFill>
                  <a:srgbClr val="0070C0"/>
                </a:solidFill>
              </a:rPr>
              <a:t>va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strategik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boshqaruv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algn="just"/>
            <a:endParaRPr lang="ru-RU" sz="2000" b="1" dirty="0">
              <a:solidFill>
                <a:srgbClr val="0070C0"/>
              </a:solidFill>
            </a:endParaRPr>
          </a:p>
          <a:p>
            <a:pPr algn="just"/>
            <a:r>
              <a:rPr lang="en-US" b="1" dirty="0"/>
              <a:t>Toyota</a:t>
            </a:r>
            <a:r>
              <a:rPr lang="en-US" dirty="0"/>
              <a:t> </a:t>
            </a:r>
            <a:r>
              <a:rPr lang="en-US" dirty="0" err="1"/>
              <a:t>avtomobilsozlik</a:t>
            </a:r>
            <a:r>
              <a:rPr lang="en-US" dirty="0"/>
              <a:t>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boshqaruvning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(Kaizen) </a:t>
            </a:r>
            <a:r>
              <a:rPr lang="en-US" dirty="0" err="1"/>
              <a:t>tamoyili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Bu </a:t>
            </a:r>
            <a:r>
              <a:rPr lang="en-US" dirty="0" err="1"/>
              <a:t>yondashuv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boshqaruvni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yaxshilashga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rejalashtirish</a:t>
            </a:r>
            <a:r>
              <a:rPr lang="en-US" dirty="0"/>
              <a:t>: Toyota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falsafasi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tuzadi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bo‘lim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strategiyalarni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korporativ</a:t>
            </a:r>
            <a:r>
              <a:rPr lang="en-US" dirty="0"/>
              <a:t> </a:t>
            </a:r>
            <a:r>
              <a:rPr lang="en-US" dirty="0" err="1"/>
              <a:t>maqsadlarga</a:t>
            </a:r>
            <a:r>
              <a:rPr lang="en-US" dirty="0"/>
              <a:t> </a:t>
            </a:r>
            <a:r>
              <a:rPr lang="en-US" dirty="0" err="1"/>
              <a:t>bog‘laydi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maqsadlarni</a:t>
            </a:r>
            <a:r>
              <a:rPr lang="en-US" b="1" dirty="0"/>
              <a:t> </a:t>
            </a:r>
            <a:r>
              <a:rPr lang="en-US" b="1" dirty="0" err="1"/>
              <a:t>belgilash</a:t>
            </a:r>
            <a:r>
              <a:rPr lang="en-US" dirty="0"/>
              <a:t>: Toyota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bozorda</a:t>
            </a:r>
            <a:r>
              <a:rPr lang="en-US" dirty="0"/>
              <a:t> </a:t>
            </a:r>
            <a:r>
              <a:rPr lang="en-US" dirty="0" err="1"/>
              <a:t>yetakchilik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yo‘naltiradi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resurslarni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minimallashtirishga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maqsadlarni</a:t>
            </a:r>
            <a:r>
              <a:rPr lang="en-US" dirty="0"/>
              <a:t> </a:t>
            </a:r>
            <a:r>
              <a:rPr lang="en-US" dirty="0" err="1"/>
              <a:t>belgilaydi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chiqarishni</a:t>
            </a:r>
            <a:r>
              <a:rPr lang="en-US" b="1" dirty="0"/>
              <a:t> </a:t>
            </a:r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boshqarish</a:t>
            </a:r>
            <a:r>
              <a:rPr lang="en-US" dirty="0"/>
              <a:t>: Toyota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tizimida</a:t>
            </a:r>
            <a:r>
              <a:rPr lang="en-US" dirty="0"/>
              <a:t> “just-in-time” (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) </a:t>
            </a:r>
            <a:r>
              <a:rPr lang="en-US" dirty="0" err="1"/>
              <a:t>tamoyili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Bu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jarayonlarining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resurslar</a:t>
            </a:r>
            <a:r>
              <a:rPr lang="en-US" dirty="0"/>
              <a:t> </a:t>
            </a:r>
            <a:r>
              <a:rPr lang="en-US" dirty="0" err="1"/>
              <a:t>sarf</a:t>
            </a:r>
            <a:r>
              <a:rPr lang="en-US" dirty="0"/>
              <a:t> </a:t>
            </a:r>
            <a:r>
              <a:rPr lang="en-US" dirty="0" err="1"/>
              <a:t>qilinishi</a:t>
            </a:r>
            <a:r>
              <a:rPr lang="en-US" dirty="0"/>
              <a:t> </a:t>
            </a:r>
            <a:r>
              <a:rPr lang="en-US" dirty="0" err="1"/>
              <a:t>oldi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Kaizen </a:t>
            </a:r>
            <a:r>
              <a:rPr lang="en-US" dirty="0" err="1"/>
              <a:t>tamoyili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xodim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yaxshilash</a:t>
            </a:r>
            <a:r>
              <a:rPr lang="en-US" dirty="0"/>
              <a:t> </a:t>
            </a:r>
            <a:r>
              <a:rPr lang="en-US" dirty="0" err="1"/>
              <a:t>takliflarini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takliflar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rejalarga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/>
              <a:t>Monitoring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nazorat</a:t>
            </a:r>
            <a:r>
              <a:rPr lang="en-US" dirty="0"/>
              <a:t>: Toyota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liniyasida</a:t>
            </a:r>
            <a:r>
              <a:rPr lang="en-US" dirty="0"/>
              <a:t> </a:t>
            </a:r>
            <a:r>
              <a:rPr lang="en-US" dirty="0" err="1"/>
              <a:t>sifatni</a:t>
            </a:r>
            <a:r>
              <a:rPr lang="en-US" dirty="0"/>
              <a:t> </a:t>
            </a:r>
            <a:r>
              <a:rPr lang="en-US" dirty="0" err="1"/>
              <a:t>qat’iy</a:t>
            </a:r>
            <a:r>
              <a:rPr lang="en-US" dirty="0"/>
              <a:t> monitoring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sifati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qoniqishini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kuzatib</a:t>
            </a:r>
            <a:r>
              <a:rPr lang="en-US" dirty="0"/>
              <a:t> </a:t>
            </a:r>
            <a:r>
              <a:rPr lang="en-US" dirty="0" err="1"/>
              <a:t>borish</a:t>
            </a:r>
            <a:r>
              <a:rPr lang="en-US" dirty="0"/>
              <a:t>, Toyota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boshqaruvining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avtomobillarni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chiqarishdan</a:t>
            </a:r>
            <a:r>
              <a:rPr lang="en-US" dirty="0"/>
              <a:t> </a:t>
            </a:r>
            <a:r>
              <a:rPr lang="en-US" dirty="0" err="1"/>
              <a:t>sotuvgacha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jarayonlarda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sifatni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9010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708" y="260648"/>
            <a:ext cx="88569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70C0"/>
                </a:solidFill>
              </a:rPr>
              <a:t>3. Samsung: Global </a:t>
            </a:r>
            <a:r>
              <a:rPr lang="en-US" sz="2000" b="1" dirty="0" err="1">
                <a:solidFill>
                  <a:srgbClr val="0070C0"/>
                </a:solidFill>
              </a:rPr>
              <a:t>bozorlarni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kengaytirishga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qaratilgan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strategik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boshqaruv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algn="just"/>
            <a:endParaRPr lang="ru-RU" b="1" dirty="0"/>
          </a:p>
          <a:p>
            <a:pPr algn="just"/>
            <a:r>
              <a:rPr lang="en-US" b="1" dirty="0"/>
              <a:t>Samsung</a:t>
            </a:r>
            <a:r>
              <a:rPr lang="en-US" dirty="0"/>
              <a:t> global </a:t>
            </a:r>
            <a:r>
              <a:rPr lang="en-US" dirty="0" err="1"/>
              <a:t>texnologiya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elektronika</a:t>
            </a:r>
            <a:r>
              <a:rPr lang="en-US" dirty="0"/>
              <a:t>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u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bozorni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yetakchilik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qaratgan</a:t>
            </a:r>
            <a:r>
              <a:rPr lang="en-US" dirty="0"/>
              <a:t>. </a:t>
            </a:r>
            <a:r>
              <a:rPr lang="en-US" dirty="0" err="1"/>
              <a:t>Samsungning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boshqaruvi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bozorlarni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raqobatlashish</a:t>
            </a:r>
            <a:r>
              <a:rPr lang="en-US" dirty="0"/>
              <a:t> </a:t>
            </a:r>
            <a:r>
              <a:rPr lang="en-US" dirty="0" err="1"/>
              <a:t>jarayoniga</a:t>
            </a:r>
            <a:r>
              <a:rPr lang="en-US" dirty="0"/>
              <a:t> </a:t>
            </a:r>
            <a:r>
              <a:rPr lang="en-US" dirty="0" err="1"/>
              <a:t>asoslanadi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rejalashtirish</a:t>
            </a:r>
            <a:r>
              <a:rPr lang="en-US" dirty="0"/>
              <a:t>: Samsung global </a:t>
            </a:r>
            <a:r>
              <a:rPr lang="en-US" dirty="0" err="1"/>
              <a:t>bozorlar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innovatsion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rejalashtiradi</a:t>
            </a:r>
            <a:r>
              <a:rPr lang="en-US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bozorga</a:t>
            </a:r>
            <a:r>
              <a:rPr lang="en-US" dirty="0"/>
              <a:t> </a:t>
            </a:r>
            <a:r>
              <a:rPr lang="en-US" dirty="0" err="1"/>
              <a:t>chiqarilishidan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bozorlardagi</a:t>
            </a:r>
            <a:r>
              <a:rPr lang="en-US" dirty="0"/>
              <a:t> </a:t>
            </a:r>
            <a:r>
              <a:rPr lang="en-US" dirty="0" err="1"/>
              <a:t>iste’molchilar</a:t>
            </a:r>
            <a:r>
              <a:rPr lang="en-US" dirty="0"/>
              <a:t> </a:t>
            </a:r>
            <a:r>
              <a:rPr lang="en-US" dirty="0" err="1"/>
              <a:t>talablarini</a:t>
            </a:r>
            <a:r>
              <a:rPr lang="en-US" dirty="0"/>
              <a:t>,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yangiliklarni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maqsadlarni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en-US" dirty="0"/>
              <a:t>: </a:t>
            </a:r>
            <a:r>
              <a:rPr lang="en-US" dirty="0" err="1"/>
              <a:t>Samsungning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maqsadlari</a:t>
            </a:r>
            <a:r>
              <a:rPr lang="en-US" dirty="0"/>
              <a:t> </a:t>
            </a:r>
            <a:r>
              <a:rPr lang="en-US" dirty="0" err="1"/>
              <a:t>innovatsion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,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ulushini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raqobatchilardan</a:t>
            </a:r>
            <a:r>
              <a:rPr lang="en-US" dirty="0"/>
              <a:t> </a:t>
            </a:r>
            <a:r>
              <a:rPr lang="en-US" dirty="0" err="1"/>
              <a:t>oldinda</a:t>
            </a:r>
            <a:r>
              <a:rPr lang="en-US" dirty="0"/>
              <a:t> </a:t>
            </a:r>
            <a:r>
              <a:rPr lang="en-US" dirty="0" err="1"/>
              <a:t>bo‘lishdir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 </a:t>
            </a:r>
            <a:r>
              <a:rPr lang="en-US" dirty="0" err="1"/>
              <a:t>telefonlar</a:t>
            </a:r>
            <a:r>
              <a:rPr lang="en-US" dirty="0"/>
              <a:t>, </a:t>
            </a:r>
            <a:r>
              <a:rPr lang="en-US" dirty="0" err="1"/>
              <a:t>televizorlar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maishiy</a:t>
            </a:r>
            <a:r>
              <a:rPr lang="en-US" dirty="0"/>
              <a:t> </a:t>
            </a:r>
            <a:r>
              <a:rPr lang="en-US" dirty="0" err="1"/>
              <a:t>texnikalar</a:t>
            </a:r>
            <a:r>
              <a:rPr lang="en-US" dirty="0"/>
              <a:t> </a:t>
            </a:r>
            <a:r>
              <a:rPr lang="en-US" dirty="0" err="1"/>
              <a:t>bozorida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texnologiyalarni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global </a:t>
            </a:r>
            <a:r>
              <a:rPr lang="en-US" dirty="0" err="1"/>
              <a:t>yetakchilikni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Jarayonlarni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oshirish</a:t>
            </a:r>
            <a:r>
              <a:rPr lang="en-US" dirty="0"/>
              <a:t>: Samsung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marketing </a:t>
            </a:r>
            <a:r>
              <a:rPr lang="en-US" dirty="0" err="1"/>
              <a:t>strategiyalarini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bozorlarda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.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chiqarilgandan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mintaqadagi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natijalarini</a:t>
            </a:r>
            <a:r>
              <a:rPr lang="en-US" dirty="0"/>
              <a:t> </a:t>
            </a:r>
            <a:r>
              <a:rPr lang="en-US" dirty="0" err="1"/>
              <a:t>kuzatadi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marketing </a:t>
            </a:r>
            <a:r>
              <a:rPr lang="en-US" dirty="0" err="1"/>
              <a:t>strategiyalarini</a:t>
            </a:r>
            <a:r>
              <a:rPr lang="en-US" dirty="0"/>
              <a:t> </a:t>
            </a:r>
            <a:r>
              <a:rPr lang="en-US" dirty="0" err="1"/>
              <a:t>mintaqaviy</a:t>
            </a:r>
            <a:r>
              <a:rPr lang="en-US" dirty="0"/>
              <a:t> </a:t>
            </a:r>
            <a:r>
              <a:rPr lang="en-US" dirty="0" err="1"/>
              <a:t>bozorlar</a:t>
            </a:r>
            <a:r>
              <a:rPr lang="en-US" dirty="0"/>
              <a:t> </a:t>
            </a:r>
            <a:r>
              <a:rPr lang="en-US" dirty="0" err="1"/>
              <a:t>talablariga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optimallashtiradi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Natijalarni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nazorat</a:t>
            </a:r>
            <a:r>
              <a:rPr lang="en-US" dirty="0"/>
              <a:t>: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chiqarilishidan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, Samsung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ko‘rsatkichlarini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fikr-mulohazalarini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kuzatib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mintaqa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bozordagi</a:t>
            </a:r>
            <a:r>
              <a:rPr lang="en-US" dirty="0"/>
              <a:t>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harakatlarini</a:t>
            </a:r>
            <a:r>
              <a:rPr lang="en-US" dirty="0"/>
              <a:t> ham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yangilaydi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1364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12" y="548680"/>
            <a:ext cx="87061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0070C0"/>
                </a:solidFill>
              </a:rPr>
              <a:t>4. </a:t>
            </a:r>
            <a:r>
              <a:rPr lang="en-US" sz="2000" b="1" dirty="0">
                <a:solidFill>
                  <a:srgbClr val="0070C0"/>
                </a:solidFill>
              </a:rPr>
              <a:t>Starbucks: </a:t>
            </a:r>
            <a:r>
              <a:rPr lang="en-US" sz="2000" b="1" dirty="0" err="1">
                <a:solidFill>
                  <a:srgbClr val="0070C0"/>
                </a:solidFill>
              </a:rPr>
              <a:t>Mijoz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tajribasini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boshqarish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</a:rPr>
              <a:t>strategiyasi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algn="just"/>
            <a:endParaRPr lang="ru-RU" b="1" dirty="0"/>
          </a:p>
          <a:p>
            <a:pPr algn="just"/>
            <a:r>
              <a:rPr lang="en-US" b="1" dirty="0"/>
              <a:t>Starbucks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kofe</a:t>
            </a:r>
            <a:r>
              <a:rPr lang="en-US" dirty="0"/>
              <a:t> </a:t>
            </a:r>
            <a:r>
              <a:rPr lang="en-US" dirty="0" err="1"/>
              <a:t>brendi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u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tajribasiga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mijozlariga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etishni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qo‘yadi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Strategik</a:t>
            </a:r>
            <a:r>
              <a:rPr lang="en-US" b="1" dirty="0"/>
              <a:t> </a:t>
            </a:r>
            <a:r>
              <a:rPr lang="en-US" b="1" dirty="0" err="1"/>
              <a:t>rejalashtirish</a:t>
            </a:r>
            <a:r>
              <a:rPr lang="en-US" dirty="0"/>
              <a:t>: Starbucks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do‘konlar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yaratishni</a:t>
            </a:r>
            <a:r>
              <a:rPr lang="en-US" dirty="0"/>
              <a:t> </a:t>
            </a:r>
            <a:r>
              <a:rPr lang="en-US" dirty="0" err="1"/>
              <a:t>rejalashtirishda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ehtiyojlarini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talablarini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mintaqadagi</a:t>
            </a:r>
            <a:r>
              <a:rPr lang="en-US" dirty="0"/>
              <a:t> </a:t>
            </a:r>
            <a:r>
              <a:rPr lang="en-US" dirty="0" err="1"/>
              <a:t>iste’molchilarning</a:t>
            </a:r>
            <a:r>
              <a:rPr lang="en-US" dirty="0"/>
              <a:t> </a:t>
            </a:r>
            <a:r>
              <a:rPr lang="en-US" dirty="0" err="1"/>
              <a:t>odatlari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talablariga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Maqsadlarni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en-US" dirty="0"/>
              <a:t>: </a:t>
            </a:r>
            <a:r>
              <a:rPr lang="en-US" dirty="0" err="1"/>
              <a:t>Starbucksning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mijozlarga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kofe</a:t>
            </a:r>
            <a:r>
              <a:rPr lang="en-US" dirty="0"/>
              <a:t> </a:t>
            </a:r>
            <a:r>
              <a:rPr lang="en-US" dirty="0" err="1"/>
              <a:t>ichish</a:t>
            </a:r>
            <a:r>
              <a:rPr lang="en-US" dirty="0"/>
              <a:t> </a:t>
            </a:r>
            <a:r>
              <a:rPr lang="en-US" dirty="0" err="1"/>
              <a:t>tajribasini</a:t>
            </a:r>
            <a:r>
              <a:rPr lang="en-US" dirty="0"/>
              <a:t> </a:t>
            </a:r>
            <a:r>
              <a:rPr lang="en-US" dirty="0" err="1"/>
              <a:t>takomillashtirishdir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 err="1"/>
              <a:t>Jarayonlarni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oshirish</a:t>
            </a:r>
            <a:r>
              <a:rPr lang="en-US" dirty="0"/>
              <a:t>: Starbucks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mahsulotlarni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do‘konlarni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qarorlar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mijozlarga</a:t>
            </a:r>
            <a:r>
              <a:rPr lang="en-US" dirty="0"/>
              <a:t> individual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yaxshilashga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qo‘llaydi</a:t>
            </a:r>
            <a:r>
              <a:rPr lang="en-US" dirty="0"/>
              <a:t>.</a:t>
            </a:r>
            <a:endParaRPr lang="ru-RU" dirty="0"/>
          </a:p>
          <a:p>
            <a:pPr lvl="0" algn="just"/>
            <a:r>
              <a:rPr lang="en-US" b="1" dirty="0"/>
              <a:t>Monitoring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nazorat</a:t>
            </a:r>
            <a:r>
              <a:rPr lang="en-US" dirty="0"/>
              <a:t>: Starbucks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qoniqishini</a:t>
            </a:r>
            <a:r>
              <a:rPr lang="en-US" dirty="0"/>
              <a:t>,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sifati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darajasini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kuzatib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mijozlarning</a:t>
            </a:r>
            <a:r>
              <a:rPr lang="en-US" dirty="0"/>
              <a:t> </a:t>
            </a:r>
            <a:r>
              <a:rPr lang="en-US" dirty="0" err="1"/>
              <a:t>fikr-mulohazalari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ko‘rsatkichlarini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moslashtiradi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493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44824"/>
            <a:ext cx="8496944" cy="224676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–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tashkilotning</a:t>
            </a:r>
            <a:r>
              <a:rPr lang="en-US" sz="2800" dirty="0"/>
              <a:t> </a:t>
            </a:r>
            <a:r>
              <a:rPr lang="en-US" sz="2800" dirty="0" err="1"/>
              <a:t>belgilangan</a:t>
            </a:r>
            <a:r>
              <a:rPr lang="en-US" sz="2800" dirty="0"/>
              <a:t> </a:t>
            </a:r>
            <a:r>
              <a:rPr lang="en-US" sz="2800" dirty="0" err="1"/>
              <a:t>maqsadlariga</a:t>
            </a:r>
            <a:r>
              <a:rPr lang="en-US" sz="2800" dirty="0"/>
              <a:t> </a:t>
            </a:r>
            <a:r>
              <a:rPr lang="en-US" sz="2800" dirty="0" err="1"/>
              <a:t>erishish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oshirilayotgan</a:t>
            </a:r>
            <a:r>
              <a:rPr lang="en-US" sz="2800" dirty="0"/>
              <a:t> </a:t>
            </a:r>
            <a:r>
              <a:rPr lang="en-US" sz="2800" dirty="0" err="1"/>
              <a:t>strategik</a:t>
            </a:r>
            <a:r>
              <a:rPr lang="en-US" sz="2800" dirty="0"/>
              <a:t> </a:t>
            </a:r>
            <a:r>
              <a:rPr lang="en-US" sz="2800" dirty="0" err="1"/>
              <a:t>rejalarni</a:t>
            </a:r>
            <a:r>
              <a:rPr lang="en-US" sz="2800" dirty="0"/>
              <a:t> </a:t>
            </a:r>
            <a:r>
              <a:rPr lang="en-US" sz="2800" dirty="0" err="1"/>
              <a:t>doimiy</a:t>
            </a:r>
            <a:r>
              <a:rPr lang="en-US" sz="2800" dirty="0"/>
              <a:t> </a:t>
            </a:r>
            <a:r>
              <a:rPr lang="en-US" sz="2800" dirty="0" err="1"/>
              <a:t>ravishda</a:t>
            </a:r>
            <a:r>
              <a:rPr lang="en-US" sz="2800" dirty="0"/>
              <a:t> </a:t>
            </a:r>
            <a:r>
              <a:rPr lang="en-US" sz="2800" dirty="0" err="1"/>
              <a:t>kuzatib</a:t>
            </a:r>
            <a:r>
              <a:rPr lang="en-US" sz="2800" dirty="0"/>
              <a:t> </a:t>
            </a:r>
            <a:r>
              <a:rPr lang="en-US" sz="2800" dirty="0" err="1"/>
              <a:t>borish</a:t>
            </a:r>
            <a:r>
              <a:rPr lang="en-US" sz="2800" dirty="0"/>
              <a:t>, </a:t>
            </a:r>
            <a:r>
              <a:rPr lang="en-US" sz="2800" dirty="0" err="1"/>
              <a:t>ularni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oshirilish</a:t>
            </a:r>
            <a:r>
              <a:rPr lang="en-US" sz="2800" dirty="0"/>
              <a:t> </a:t>
            </a:r>
            <a:r>
              <a:rPr lang="en-US" sz="2800" dirty="0" err="1"/>
              <a:t>jarayonida</a:t>
            </a:r>
            <a:r>
              <a:rPr lang="en-US" sz="2800" dirty="0"/>
              <a:t> </a:t>
            </a:r>
            <a:r>
              <a:rPr lang="en-US" sz="2800" dirty="0" err="1"/>
              <a:t>yuzaga</a:t>
            </a:r>
            <a:r>
              <a:rPr lang="en-US" sz="2800" dirty="0"/>
              <a:t> </a:t>
            </a:r>
            <a:r>
              <a:rPr lang="en-US" sz="2800" dirty="0" err="1"/>
              <a:t>kelgan</a:t>
            </a:r>
            <a:r>
              <a:rPr lang="en-US" sz="2800" dirty="0"/>
              <a:t> </a:t>
            </a:r>
            <a:r>
              <a:rPr lang="en-US" sz="2800" dirty="0" err="1"/>
              <a:t>muammolarni</a:t>
            </a:r>
            <a:r>
              <a:rPr lang="en-US" sz="2800" dirty="0"/>
              <a:t> </a:t>
            </a:r>
            <a:r>
              <a:rPr lang="en-US" sz="2800" dirty="0" err="1"/>
              <a:t>aniqlash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ularni</a:t>
            </a:r>
            <a:r>
              <a:rPr lang="en-US" sz="2800" dirty="0"/>
              <a:t> </a:t>
            </a:r>
            <a:r>
              <a:rPr lang="en-US" sz="2800" dirty="0" err="1"/>
              <a:t>bartaraf</a:t>
            </a:r>
            <a:r>
              <a:rPr lang="en-US" sz="2800" dirty="0"/>
              <a:t> </a:t>
            </a:r>
            <a:r>
              <a:rPr lang="en-US" sz="2800" dirty="0" err="1"/>
              <a:t>etish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ma'lumotlarni</a:t>
            </a:r>
            <a:r>
              <a:rPr lang="en-US" sz="2800" dirty="0"/>
              <a:t> </a:t>
            </a:r>
            <a:r>
              <a:rPr lang="en-US" sz="2800" dirty="0" err="1"/>
              <a:t>yig'ish</a:t>
            </a:r>
            <a:r>
              <a:rPr lang="en-US" sz="2800" dirty="0"/>
              <a:t> </a:t>
            </a:r>
            <a:r>
              <a:rPr lang="en-US" sz="2800" dirty="0" err="1"/>
              <a:t>jarayonidir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692696"/>
            <a:ext cx="2875724" cy="461665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</a:rPr>
              <a:t>Strategik</a:t>
            </a:r>
            <a:r>
              <a:rPr lang="en-US" sz="2400" b="1" dirty="0">
                <a:solidFill>
                  <a:prstClr val="black"/>
                </a:solidFill>
              </a:rPr>
              <a:t> monitoring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95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171495"/>
            <a:ext cx="8496944" cy="1569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/>
              <a:t>monitoring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to‘plangan</a:t>
            </a:r>
            <a:r>
              <a:rPr lang="en-US" sz="2400" dirty="0"/>
              <a:t> </a:t>
            </a:r>
            <a:r>
              <a:rPr lang="en-US" sz="2400" dirty="0" err="1"/>
              <a:t>ma’lumotlar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, </a:t>
            </a:r>
            <a:r>
              <a:rPr lang="en-US" sz="2400" dirty="0" err="1"/>
              <a:t>strategiya</a:t>
            </a:r>
            <a:r>
              <a:rPr lang="en-US" sz="2400" dirty="0"/>
              <a:t> </a:t>
            </a:r>
            <a:r>
              <a:rPr lang="en-US" sz="2400" dirty="0" err="1"/>
              <a:t>ijrosini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o‘zgartirishlar</a:t>
            </a:r>
            <a:r>
              <a:rPr lang="en-US" sz="2400" dirty="0"/>
              <a:t> </a:t>
            </a:r>
            <a:r>
              <a:rPr lang="en-US" sz="2400" dirty="0" err="1"/>
              <a:t>kiritish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oshiriladigan</a:t>
            </a:r>
            <a:r>
              <a:rPr lang="en-US" sz="2400" dirty="0"/>
              <a:t> </a:t>
            </a:r>
            <a:r>
              <a:rPr lang="en-US" sz="2400" dirty="0" err="1"/>
              <a:t>chora-tadbirlar</a:t>
            </a:r>
            <a:r>
              <a:rPr lang="en-US" sz="2400" dirty="0"/>
              <a:t> </a:t>
            </a:r>
            <a:r>
              <a:rPr lang="en-US" sz="2400" dirty="0" err="1"/>
              <a:t>tizimidir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37052"/>
            <a:ext cx="3397448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prstClr val="black"/>
                </a:solidFill>
              </a:rPr>
              <a:t>Strategik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nazorat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3887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620688"/>
            <a:ext cx="6085256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monitoring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nazoratning</a:t>
            </a:r>
            <a:r>
              <a:rPr lang="en-US" sz="2400" b="1" dirty="0"/>
              <a:t> </a:t>
            </a:r>
            <a:r>
              <a:rPr lang="en-US" sz="2400" b="1" dirty="0" err="1"/>
              <a:t>ahamiyati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060848"/>
            <a:ext cx="4201663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000" b="1" dirty="0" smtClean="0"/>
              <a:t>1.Strategiya </a:t>
            </a:r>
            <a:r>
              <a:rPr lang="en-US" sz="2000" b="1" dirty="0" err="1"/>
              <a:t>muvaffaqiyatini</a:t>
            </a:r>
            <a:r>
              <a:rPr lang="en-US" sz="2000" b="1" dirty="0"/>
              <a:t> </a:t>
            </a:r>
            <a:r>
              <a:rPr lang="en-US" sz="2000" b="1" dirty="0" err="1"/>
              <a:t>baholash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36707" y="2708920"/>
            <a:ext cx="426734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smtClean="0"/>
              <a:t>2. </a:t>
            </a:r>
            <a:r>
              <a:rPr lang="en-US" sz="2000" b="1" dirty="0" err="1" smtClean="0"/>
              <a:t>Xatolarni</a:t>
            </a:r>
            <a:r>
              <a:rPr lang="en-US" sz="2000" b="1" dirty="0" smtClean="0"/>
              <a:t> </a:t>
            </a:r>
            <a:r>
              <a:rPr lang="en-US" sz="2000" b="1" dirty="0" err="1"/>
              <a:t>aniqlash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10528" y="3429000"/>
            <a:ext cx="4357615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smtClean="0"/>
              <a:t>3.Strategik </a:t>
            </a:r>
            <a:r>
              <a:rPr lang="en-US" sz="2000" b="1" dirty="0" err="1"/>
              <a:t>qarorlarni</a:t>
            </a:r>
            <a:r>
              <a:rPr lang="en-US" sz="2000" b="1" dirty="0"/>
              <a:t> </a:t>
            </a:r>
            <a:r>
              <a:rPr lang="en-US" sz="2000" b="1" dirty="0" err="1"/>
              <a:t>yangilash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31624" y="4077072"/>
            <a:ext cx="4372623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smtClean="0"/>
              <a:t>4.Resurslardan </a:t>
            </a:r>
            <a:r>
              <a:rPr lang="en-US" sz="2000" b="1" dirty="0" err="1"/>
              <a:t>samarali</a:t>
            </a:r>
            <a:r>
              <a:rPr lang="en-US" sz="2000" b="1" dirty="0"/>
              <a:t> </a:t>
            </a:r>
            <a:r>
              <a:rPr lang="en-US" sz="2000" b="1" dirty="0" err="1"/>
              <a:t>foydalanish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80166" y="4869160"/>
            <a:ext cx="42881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000" b="1" dirty="0" smtClean="0"/>
              <a:t>5.Motivatsiyani </a:t>
            </a:r>
            <a:r>
              <a:rPr lang="en-US" sz="2000" b="1" dirty="0" err="1"/>
              <a:t>oshirish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1305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6200000">
            <a:off x="-2137847" y="3005699"/>
            <a:ext cx="6012160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Strategik</a:t>
            </a:r>
            <a:r>
              <a:rPr lang="en-US" sz="2800" b="1" dirty="0"/>
              <a:t> monitoring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nazoratning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asosiy</a:t>
            </a:r>
            <a:r>
              <a:rPr lang="en-US" sz="2800" b="1" dirty="0" smtClean="0"/>
              <a:t> </a:t>
            </a:r>
            <a:r>
              <a:rPr lang="en-US" sz="2800" b="1" dirty="0" err="1"/>
              <a:t>vazifalari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480871"/>
            <a:ext cx="6912768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/>
              <a:t>1. </a:t>
            </a:r>
            <a:r>
              <a:rPr lang="en-US" sz="2400" b="1" dirty="0" err="1"/>
              <a:t>Maqsadlar</a:t>
            </a:r>
            <a:r>
              <a:rPr lang="en-US" sz="2400" b="1" dirty="0"/>
              <a:t> </a:t>
            </a:r>
            <a:r>
              <a:rPr lang="en-US" sz="2400" b="1" dirty="0" err="1"/>
              <a:t>ijrosini</a:t>
            </a:r>
            <a:r>
              <a:rPr lang="en-US" sz="2400" b="1" dirty="0"/>
              <a:t> </a:t>
            </a:r>
            <a:r>
              <a:rPr lang="en-US" sz="2400" b="1" dirty="0" err="1"/>
              <a:t>kuzatish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67851" y="1628800"/>
            <a:ext cx="693733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Kutilgan</a:t>
            </a:r>
            <a:r>
              <a:rPr lang="en-US" sz="2400" b="1" dirty="0"/>
              <a:t> </a:t>
            </a:r>
            <a:r>
              <a:rPr lang="en-US" sz="2400" b="1" dirty="0" err="1"/>
              <a:t>natijalar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haqiqatdagi</a:t>
            </a:r>
            <a:r>
              <a:rPr lang="en-US" sz="2400" b="1" dirty="0"/>
              <a:t> </a:t>
            </a:r>
            <a:r>
              <a:rPr lang="en-US" sz="2400" b="1" dirty="0" err="1"/>
              <a:t>natijalarni</a:t>
            </a:r>
            <a:r>
              <a:rPr lang="en-US" sz="2400" b="1" dirty="0"/>
              <a:t> </a:t>
            </a:r>
            <a:r>
              <a:rPr lang="en-US" sz="2400" b="1" dirty="0" smtClean="0"/>
              <a:t>      </a:t>
            </a:r>
            <a:r>
              <a:rPr lang="en-US" sz="2400" b="1" dirty="0" err="1" smtClean="0"/>
              <a:t>taqqoslash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67851" y="3251919"/>
            <a:ext cx="691276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qarorlarni</a:t>
            </a:r>
            <a:r>
              <a:rPr lang="en-US" sz="2400" b="1" dirty="0"/>
              <a:t> </a:t>
            </a:r>
            <a:r>
              <a:rPr lang="en-US" sz="2400" b="1" dirty="0" err="1"/>
              <a:t>moslashtirish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7851" y="4437112"/>
            <a:ext cx="6927451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4. </a:t>
            </a:r>
            <a:r>
              <a:rPr lang="en-US" sz="2400" b="1" dirty="0" err="1"/>
              <a:t>Resurslardan</a:t>
            </a:r>
            <a:r>
              <a:rPr lang="en-US" sz="2400" b="1" dirty="0"/>
              <a:t> </a:t>
            </a:r>
            <a:r>
              <a:rPr lang="en-US" sz="2400" b="1" dirty="0" err="1"/>
              <a:t>foydalanishni</a:t>
            </a:r>
            <a:r>
              <a:rPr lang="en-US" sz="2400" b="1" dirty="0"/>
              <a:t> </a:t>
            </a:r>
            <a:r>
              <a:rPr lang="en-US" sz="2400" b="1" dirty="0" err="1"/>
              <a:t>tahlil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93772" y="5805264"/>
            <a:ext cx="698268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5. </a:t>
            </a:r>
            <a:r>
              <a:rPr lang="en-US" sz="2400" b="1" dirty="0" err="1"/>
              <a:t>Xodimlarning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faoliyatini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endParaRPr lang="ru-RU" sz="2400" dirty="0"/>
          </a:p>
        </p:txBody>
      </p:sp>
      <p:cxnSp>
        <p:nvCxnSpPr>
          <p:cNvPr id="9" name="Прямая со стрелкой 8"/>
          <p:cNvCxnSpPr>
            <a:stCxn id="2" idx="2"/>
          </p:cNvCxnSpPr>
          <p:nvPr/>
        </p:nvCxnSpPr>
        <p:spPr>
          <a:xfrm flipV="1">
            <a:off x="1345287" y="942536"/>
            <a:ext cx="348485" cy="25402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</p:cNvCxnSpPr>
          <p:nvPr/>
        </p:nvCxnSpPr>
        <p:spPr>
          <a:xfrm flipV="1">
            <a:off x="1345287" y="2459797"/>
            <a:ext cx="348485" cy="1022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5" idx="1"/>
          </p:cNvCxnSpPr>
          <p:nvPr/>
        </p:nvCxnSpPr>
        <p:spPr>
          <a:xfrm flipV="1">
            <a:off x="1345287" y="3482752"/>
            <a:ext cx="422564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2"/>
            <a:endCxn id="6" idx="1"/>
          </p:cNvCxnSpPr>
          <p:nvPr/>
        </p:nvCxnSpPr>
        <p:spPr>
          <a:xfrm>
            <a:off x="1345287" y="3482753"/>
            <a:ext cx="422564" cy="1185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2" idx="2"/>
            <a:endCxn id="7" idx="1"/>
          </p:cNvCxnSpPr>
          <p:nvPr/>
        </p:nvCxnSpPr>
        <p:spPr>
          <a:xfrm>
            <a:off x="1345287" y="3482753"/>
            <a:ext cx="348485" cy="2553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932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692696"/>
            <a:ext cx="562993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monitoring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nazorat</a:t>
            </a:r>
            <a:r>
              <a:rPr lang="en-US" sz="2400" b="1" dirty="0"/>
              <a:t> </a:t>
            </a:r>
            <a:r>
              <a:rPr lang="en-US" sz="2400" b="1" dirty="0" err="1"/>
              <a:t>jarayonlari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256514"/>
            <a:ext cx="2045496" cy="120032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342900" indent="-342900" algn="ctr">
              <a:buAutoNum type="arabicPeriod"/>
            </a:pPr>
            <a:r>
              <a:rPr lang="en-US" sz="2400" b="1" dirty="0" err="1" smtClean="0"/>
              <a:t>Mezonlarni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Belgilash</a:t>
            </a:r>
            <a:endParaRPr lang="en-US" sz="2400" b="1" dirty="0" smtClean="0"/>
          </a:p>
          <a:p>
            <a:pPr algn="ctr"/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4199800"/>
            <a:ext cx="2220734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2. </a:t>
            </a:r>
            <a:r>
              <a:rPr lang="en-US" sz="2400" b="1" dirty="0" err="1"/>
              <a:t>Ma'lumotlarni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yig‘ish</a:t>
            </a:r>
            <a:endParaRPr lang="en-US" sz="2400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606549" y="2280102"/>
            <a:ext cx="2088232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3. </a:t>
            </a:r>
            <a:r>
              <a:rPr lang="en-US" sz="2400" b="1" dirty="0" err="1"/>
              <a:t>Natijalarni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Baholash</a:t>
            </a:r>
            <a:endParaRPr lang="en-US" sz="2400" b="1" dirty="0" smtClean="0"/>
          </a:p>
          <a:p>
            <a:pPr algn="ctr"/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94781" y="4199800"/>
            <a:ext cx="1944216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4. </a:t>
            </a:r>
            <a:r>
              <a:rPr lang="en-US" sz="2400" b="1" dirty="0" err="1"/>
              <a:t>Qarorlar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qabul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qilish</a:t>
            </a:r>
            <a:endParaRPr lang="en-US" sz="24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6948264" y="2307018"/>
            <a:ext cx="187220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5. </a:t>
            </a:r>
            <a:r>
              <a:rPr lang="en-US" sz="2400" b="1" dirty="0" err="1" smtClean="0"/>
              <a:t>Nazorat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tahlil</a:t>
            </a:r>
            <a:r>
              <a:rPr lang="en-US" sz="2400" b="1" dirty="0" smtClean="0"/>
              <a:t> </a:t>
            </a:r>
            <a:r>
              <a:rPr lang="en-US" sz="2400" b="1" dirty="0" err="1"/>
              <a:t>qilish</a:t>
            </a:r>
            <a:endParaRPr lang="ru-RU" sz="2400" dirty="0"/>
          </a:p>
        </p:txBody>
      </p:sp>
      <p:cxnSp>
        <p:nvCxnSpPr>
          <p:cNvPr id="9" name="Прямая со стрелкой 8"/>
          <p:cNvCxnSpPr>
            <a:endCxn id="3" idx="0"/>
          </p:cNvCxnSpPr>
          <p:nvPr/>
        </p:nvCxnSpPr>
        <p:spPr>
          <a:xfrm flipH="1">
            <a:off x="1274268" y="1154361"/>
            <a:ext cx="1808890" cy="11021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4" idx="0"/>
          </p:cNvCxnSpPr>
          <p:nvPr/>
        </p:nvCxnSpPr>
        <p:spPr>
          <a:xfrm flipH="1">
            <a:off x="2946063" y="1154361"/>
            <a:ext cx="137095" cy="30454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2" idx="2"/>
          </p:cNvCxnSpPr>
          <p:nvPr/>
        </p:nvCxnSpPr>
        <p:spPr>
          <a:xfrm flipH="1">
            <a:off x="4650665" y="1154361"/>
            <a:ext cx="1" cy="11021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7" idx="0"/>
          </p:cNvCxnSpPr>
          <p:nvPr/>
        </p:nvCxnSpPr>
        <p:spPr>
          <a:xfrm>
            <a:off x="6372200" y="1154361"/>
            <a:ext cx="1512168" cy="11526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6372200" y="1154361"/>
            <a:ext cx="72008" cy="30454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702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404664"/>
            <a:ext cx="6051593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Strategik</a:t>
            </a:r>
            <a:r>
              <a:rPr lang="en-US" sz="2800" b="1" dirty="0"/>
              <a:t> monitoring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nazorat</a:t>
            </a:r>
            <a:r>
              <a:rPr lang="en-US" sz="2800" b="1" dirty="0"/>
              <a:t> </a:t>
            </a:r>
            <a:r>
              <a:rPr lang="en-US" sz="2800" b="1" dirty="0" err="1"/>
              <a:t>usullari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443841"/>
            <a:ext cx="8568952" cy="452431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smtClean="0"/>
              <a:t>   </a:t>
            </a:r>
            <a:r>
              <a:rPr lang="ru-RU" sz="2400" b="1" dirty="0" smtClean="0"/>
              <a:t>SWOT </a:t>
            </a:r>
            <a:r>
              <a:rPr lang="ru-RU" sz="2400" b="1" dirty="0" err="1"/>
              <a:t>tahlil</a:t>
            </a:r>
            <a:r>
              <a:rPr lang="ru-RU" sz="2400" dirty="0"/>
              <a:t> –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kuchli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zaif</a:t>
            </a:r>
            <a:r>
              <a:rPr lang="ru-RU" sz="2400" dirty="0"/>
              <a:t> </a:t>
            </a:r>
            <a:r>
              <a:rPr lang="ru-RU" sz="2400" dirty="0" err="1"/>
              <a:t>tomonlari</a:t>
            </a:r>
            <a:r>
              <a:rPr lang="ru-RU" sz="2400" dirty="0"/>
              <a:t>, </a:t>
            </a:r>
            <a:r>
              <a:rPr lang="ru-RU" sz="2400" dirty="0" err="1"/>
              <a:t>imkoniyatlari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xavflarini</a:t>
            </a:r>
            <a:r>
              <a:rPr lang="ru-RU" sz="2400" dirty="0"/>
              <a:t> </a:t>
            </a:r>
            <a:r>
              <a:rPr lang="ru-RU" sz="2400" dirty="0" err="1"/>
              <a:t>tahlil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.</a:t>
            </a:r>
          </a:p>
          <a:p>
            <a:pPr lvl="0" algn="just"/>
            <a:r>
              <a:rPr lang="en-US" sz="2400" b="1" dirty="0" smtClean="0"/>
              <a:t>   </a:t>
            </a:r>
            <a:r>
              <a:rPr lang="ru-RU" sz="2400" b="1" dirty="0" err="1" smtClean="0"/>
              <a:t>Moliyaviy</a:t>
            </a:r>
            <a:r>
              <a:rPr lang="ru-RU" sz="2400" b="1" dirty="0" smtClean="0"/>
              <a:t> </a:t>
            </a:r>
            <a:r>
              <a:rPr lang="ru-RU" sz="2400" b="1" dirty="0" err="1"/>
              <a:t>tahlil</a:t>
            </a:r>
            <a:r>
              <a:rPr lang="ru-RU" sz="2400" dirty="0"/>
              <a:t> –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moliyaviy</a:t>
            </a:r>
            <a:r>
              <a:rPr lang="ru-RU" sz="2400" dirty="0"/>
              <a:t> </a:t>
            </a:r>
            <a:r>
              <a:rPr lang="ru-RU" sz="2400" dirty="0" err="1"/>
              <a:t>ko‘rsatkichlarini</a:t>
            </a:r>
            <a:r>
              <a:rPr lang="ru-RU" sz="2400" dirty="0"/>
              <a:t> </a:t>
            </a:r>
            <a:r>
              <a:rPr lang="ru-RU" sz="2400" dirty="0" err="1"/>
              <a:t>kuzatish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baholash</a:t>
            </a:r>
            <a:r>
              <a:rPr lang="ru-RU" sz="2400" dirty="0"/>
              <a:t>.</a:t>
            </a:r>
          </a:p>
          <a:p>
            <a:pPr lvl="0" algn="just"/>
            <a:r>
              <a:rPr lang="en-US" sz="2400" b="1" dirty="0" smtClean="0"/>
              <a:t>   </a:t>
            </a:r>
            <a:r>
              <a:rPr lang="ru-RU" sz="2400" b="1" dirty="0" err="1" smtClean="0"/>
              <a:t>Boshqaruv</a:t>
            </a:r>
            <a:r>
              <a:rPr lang="ru-RU" sz="2400" b="1" dirty="0" smtClean="0"/>
              <a:t> </a:t>
            </a:r>
            <a:r>
              <a:rPr lang="ru-RU" sz="2400" b="1" dirty="0" err="1"/>
              <a:t>ko‘rsatkichlari</a:t>
            </a:r>
            <a:r>
              <a:rPr lang="ru-RU" sz="2400" b="1" dirty="0"/>
              <a:t> </a:t>
            </a:r>
            <a:r>
              <a:rPr lang="ru-RU" sz="2400" b="1" dirty="0" err="1"/>
              <a:t>tizimi</a:t>
            </a:r>
            <a:r>
              <a:rPr lang="ru-RU" sz="2400" b="1" dirty="0"/>
              <a:t> (BKT)</a:t>
            </a:r>
            <a:r>
              <a:rPr lang="ru-RU" sz="2400" dirty="0"/>
              <a:t> –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maqsadlariga</a:t>
            </a:r>
            <a:r>
              <a:rPr lang="ru-RU" sz="2400" dirty="0"/>
              <a:t> </a:t>
            </a:r>
            <a:r>
              <a:rPr lang="ru-RU" sz="2400" dirty="0" err="1"/>
              <a:t>erishish</a:t>
            </a:r>
            <a:r>
              <a:rPr lang="ru-RU" sz="2400" dirty="0"/>
              <a:t> </a:t>
            </a:r>
            <a:r>
              <a:rPr lang="ru-RU" sz="2400" dirty="0" err="1"/>
              <a:t>darajasini</a:t>
            </a:r>
            <a:r>
              <a:rPr lang="ru-RU" sz="2400" dirty="0"/>
              <a:t> </a:t>
            </a:r>
            <a:r>
              <a:rPr lang="ru-RU" sz="2400" dirty="0" err="1"/>
              <a:t>o‘lchash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qo‘llaniladigan</a:t>
            </a:r>
            <a:r>
              <a:rPr lang="ru-RU" sz="2400" dirty="0"/>
              <a:t> </a:t>
            </a:r>
            <a:r>
              <a:rPr lang="ru-RU" sz="2400" dirty="0" err="1"/>
              <a:t>ko‘rsatkichlar</a:t>
            </a:r>
            <a:r>
              <a:rPr lang="ru-RU" sz="2400" dirty="0"/>
              <a:t> </a:t>
            </a:r>
            <a:r>
              <a:rPr lang="ru-RU" sz="2400" dirty="0" err="1"/>
              <a:t>tizimi</a:t>
            </a:r>
            <a:r>
              <a:rPr lang="ru-RU" sz="2400" dirty="0"/>
              <a:t>.</a:t>
            </a:r>
          </a:p>
          <a:p>
            <a:pPr lvl="0" algn="just"/>
            <a:r>
              <a:rPr lang="en-US" sz="2400" b="1" dirty="0" smtClean="0"/>
              <a:t>   </a:t>
            </a:r>
            <a:r>
              <a:rPr lang="ru-RU" sz="2400" b="1" dirty="0" err="1" smtClean="0"/>
              <a:t>Benchmarking</a:t>
            </a:r>
            <a:r>
              <a:rPr lang="ru-RU" sz="2400" dirty="0" smtClean="0"/>
              <a:t> </a:t>
            </a:r>
            <a:r>
              <a:rPr lang="ru-RU" sz="2400" dirty="0"/>
              <a:t>– </a:t>
            </a:r>
            <a:r>
              <a:rPr lang="ru-RU" sz="2400" dirty="0" err="1"/>
              <a:t>tashkilot</a:t>
            </a:r>
            <a:r>
              <a:rPr lang="ru-RU" sz="2400" dirty="0"/>
              <a:t>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ko‘rsatkichlarini</a:t>
            </a:r>
            <a:r>
              <a:rPr lang="ru-RU" sz="2400" dirty="0"/>
              <a:t> </a:t>
            </a:r>
            <a:r>
              <a:rPr lang="ru-RU" sz="2400" dirty="0" err="1"/>
              <a:t>raqobatchilar</a:t>
            </a:r>
            <a:r>
              <a:rPr lang="ru-RU" sz="2400" dirty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dirty="0" err="1"/>
              <a:t>boshqa</a:t>
            </a:r>
            <a:r>
              <a:rPr lang="ru-RU" sz="2400" dirty="0"/>
              <a:t> </a:t>
            </a:r>
            <a:r>
              <a:rPr lang="ru-RU" sz="2400" dirty="0" err="1"/>
              <a:t>muvaffaqiyatli</a:t>
            </a:r>
            <a:r>
              <a:rPr lang="ru-RU" sz="2400" dirty="0"/>
              <a:t> </a:t>
            </a:r>
            <a:r>
              <a:rPr lang="ru-RU" sz="2400" dirty="0" err="1"/>
              <a:t>tashkilotlar</a:t>
            </a:r>
            <a:r>
              <a:rPr lang="ru-RU" sz="2400" dirty="0"/>
              <a:t> </a:t>
            </a:r>
            <a:r>
              <a:rPr lang="ru-RU" sz="2400" dirty="0" err="1"/>
              <a:t>ko‘rsatkichlari</a:t>
            </a:r>
            <a:r>
              <a:rPr lang="ru-RU" sz="2400" dirty="0"/>
              <a:t> </a:t>
            </a:r>
            <a:r>
              <a:rPr lang="ru-RU" sz="2400" dirty="0" err="1"/>
              <a:t>bilan</a:t>
            </a:r>
            <a:r>
              <a:rPr lang="ru-RU" sz="2400" dirty="0"/>
              <a:t> </a:t>
            </a:r>
            <a:r>
              <a:rPr lang="ru-RU" sz="2400" dirty="0" err="1"/>
              <a:t>taqqoslaydi</a:t>
            </a:r>
            <a:r>
              <a:rPr lang="ru-RU" sz="2400" dirty="0"/>
              <a:t>.</a:t>
            </a:r>
          </a:p>
          <a:p>
            <a:pPr algn="just"/>
            <a:r>
              <a:rPr lang="en-US" sz="2400" b="1" dirty="0" smtClean="0"/>
              <a:t>   </a:t>
            </a:r>
            <a:r>
              <a:rPr lang="ru-RU" sz="2400" b="1" dirty="0" err="1" smtClean="0"/>
              <a:t>Balanced</a:t>
            </a:r>
            <a:r>
              <a:rPr lang="ru-RU" sz="2400" b="1" dirty="0" smtClean="0"/>
              <a:t> </a:t>
            </a:r>
            <a:r>
              <a:rPr lang="ru-RU" sz="2400" b="1" dirty="0" err="1"/>
              <a:t>Scorecard</a:t>
            </a:r>
            <a:r>
              <a:rPr lang="ru-RU" sz="2400" b="1" dirty="0"/>
              <a:t> (</a:t>
            </a:r>
            <a:r>
              <a:rPr lang="ru-RU" sz="2400" b="1" dirty="0" err="1"/>
              <a:t>Muvozanatli</a:t>
            </a:r>
            <a:r>
              <a:rPr lang="ru-RU" sz="2400" b="1" dirty="0"/>
              <a:t> </a:t>
            </a:r>
            <a:r>
              <a:rPr lang="ru-RU" sz="2400" b="1" dirty="0" err="1"/>
              <a:t>baholash</a:t>
            </a:r>
            <a:r>
              <a:rPr lang="ru-RU" sz="2400" b="1" dirty="0"/>
              <a:t> </a:t>
            </a:r>
            <a:r>
              <a:rPr lang="ru-RU" sz="2400" b="1" dirty="0" err="1"/>
              <a:t>kartasi</a:t>
            </a:r>
            <a:r>
              <a:rPr lang="ru-RU" sz="2400" b="1" dirty="0"/>
              <a:t>)</a:t>
            </a:r>
            <a:r>
              <a:rPr lang="ru-RU" sz="2400" dirty="0"/>
              <a:t> – </a:t>
            </a:r>
            <a:r>
              <a:rPr lang="ru-RU" sz="2400" dirty="0" err="1"/>
              <a:t>moliyaviy</a:t>
            </a:r>
            <a:r>
              <a:rPr lang="ru-RU" sz="2400" dirty="0"/>
              <a:t>, </a:t>
            </a:r>
            <a:r>
              <a:rPr lang="ru-RU" sz="2400" dirty="0" err="1"/>
              <a:t>mijozlar</a:t>
            </a:r>
            <a:r>
              <a:rPr lang="ru-RU" sz="2400" dirty="0"/>
              <a:t>, </a:t>
            </a:r>
            <a:r>
              <a:rPr lang="ru-RU" sz="2400" dirty="0" err="1"/>
              <a:t>ichki</a:t>
            </a:r>
            <a:r>
              <a:rPr lang="ru-RU" sz="2400" dirty="0"/>
              <a:t> </a:t>
            </a:r>
            <a:r>
              <a:rPr lang="ru-RU" sz="2400" dirty="0" err="1"/>
              <a:t>jarayonlar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o‘sish</a:t>
            </a:r>
            <a:r>
              <a:rPr lang="ru-RU" sz="2400" dirty="0"/>
              <a:t> </a:t>
            </a:r>
            <a:r>
              <a:rPr lang="ru-RU" sz="2400" dirty="0" err="1"/>
              <a:t>ko‘rsatkichlarini</a:t>
            </a:r>
            <a:r>
              <a:rPr lang="ru-RU" sz="2400" dirty="0"/>
              <a:t> </a:t>
            </a:r>
            <a:r>
              <a:rPr lang="ru-RU" sz="2400" dirty="0" err="1"/>
              <a:t>baholash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qo‘llaniladigan</a:t>
            </a:r>
            <a:r>
              <a:rPr lang="ru-RU" sz="2400" dirty="0"/>
              <a:t> </a:t>
            </a:r>
            <a:r>
              <a:rPr lang="ru-RU" sz="2400" dirty="0" err="1"/>
              <a:t>usul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94393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43841"/>
            <a:ext cx="8640960" cy="41549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err="1" smtClean="0"/>
              <a:t>Tezkor</a:t>
            </a:r>
            <a:r>
              <a:rPr lang="en-US" sz="2400" b="1" dirty="0" smtClean="0"/>
              <a:t> </a:t>
            </a:r>
            <a:r>
              <a:rPr lang="en-US" sz="2400" b="1" dirty="0" err="1"/>
              <a:t>javob</a:t>
            </a:r>
            <a:r>
              <a:rPr lang="en-US" sz="2400" b="1" dirty="0"/>
              <a:t> </a:t>
            </a:r>
            <a:r>
              <a:rPr lang="en-US" sz="2400" b="1" dirty="0" err="1"/>
              <a:t>qaytarish</a:t>
            </a:r>
            <a:r>
              <a:rPr lang="en-US" sz="2400" dirty="0"/>
              <a:t>: </a:t>
            </a:r>
            <a:r>
              <a:rPr lang="en-US" sz="2400" dirty="0" err="1"/>
              <a:t>Bozordagi</a:t>
            </a:r>
            <a:r>
              <a:rPr lang="en-US" sz="2400" dirty="0"/>
              <a:t> </a:t>
            </a:r>
            <a:r>
              <a:rPr lang="en-US" sz="2400" dirty="0" err="1"/>
              <a:t>o‘zgarishlarga</a:t>
            </a:r>
            <a:r>
              <a:rPr lang="en-US" sz="2400" dirty="0"/>
              <a:t> </a:t>
            </a:r>
            <a:r>
              <a:rPr lang="en-US" sz="2400" dirty="0" err="1"/>
              <a:t>tezkor</a:t>
            </a:r>
            <a:r>
              <a:rPr lang="en-US" sz="2400" dirty="0"/>
              <a:t> </a:t>
            </a:r>
            <a:r>
              <a:rPr lang="en-US" sz="2400" dirty="0" err="1"/>
              <a:t>javob</a:t>
            </a:r>
            <a:r>
              <a:rPr lang="en-US" sz="2400" dirty="0"/>
              <a:t> </a:t>
            </a:r>
            <a:r>
              <a:rPr lang="en-US" sz="2400" dirty="0" err="1"/>
              <a:t>qaytarish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imkoniyatlardan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strategik</a:t>
            </a:r>
            <a:r>
              <a:rPr lang="en-US" sz="2400" dirty="0"/>
              <a:t> monitoring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nazorat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endParaRPr lang="en-US" sz="2400" b="1" dirty="0" smtClean="0"/>
          </a:p>
          <a:p>
            <a:pPr lvl="0" algn="just"/>
            <a:r>
              <a:rPr lang="en-US" sz="2400" b="1" dirty="0" err="1" smtClean="0"/>
              <a:t>Innovatsiyalarni</a:t>
            </a:r>
            <a:r>
              <a:rPr lang="en-US" sz="2400" b="1" dirty="0" smtClean="0"/>
              <a:t> </a:t>
            </a:r>
            <a:r>
              <a:rPr lang="en-US" sz="2400" b="1" dirty="0" err="1"/>
              <a:t>kuzatish</a:t>
            </a:r>
            <a:r>
              <a:rPr lang="en-US" sz="2400" dirty="0"/>
              <a:t>: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texnologiyalarni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innovatsiyalarni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monitoring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nazorat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endParaRPr lang="en-US" sz="2400" b="1" dirty="0" smtClean="0"/>
          </a:p>
          <a:p>
            <a:pPr lvl="0" algn="just"/>
            <a:r>
              <a:rPr lang="en-US" sz="2400" b="1" dirty="0" err="1" smtClean="0"/>
              <a:t>Raqobatbardoshlikni</a:t>
            </a:r>
            <a:r>
              <a:rPr lang="en-US" sz="2400" b="1" dirty="0" smtClean="0"/>
              <a:t> </a:t>
            </a:r>
            <a:r>
              <a:rPr lang="en-US" sz="2400" b="1" dirty="0" err="1"/>
              <a:t>oshirish</a:t>
            </a:r>
            <a:r>
              <a:rPr lang="en-US" sz="2400" dirty="0"/>
              <a:t>: </a:t>
            </a:r>
            <a:r>
              <a:rPr lang="en-US" sz="2400" dirty="0" err="1"/>
              <a:t>Raqobatchilar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strategiyalarini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raqobatbardoshligini</a:t>
            </a:r>
            <a:r>
              <a:rPr lang="en-US" sz="2400" dirty="0"/>
              <a:t> </a:t>
            </a:r>
            <a:r>
              <a:rPr lang="en-US" sz="2400" dirty="0" err="1"/>
              <a:t>oshirishi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90024"/>
            <a:ext cx="73448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 smtClean="0">
                <a:solidFill>
                  <a:prstClr val="black"/>
                </a:solidFill>
              </a:rPr>
              <a:t>Strategik</a:t>
            </a:r>
            <a:r>
              <a:rPr lang="en-US" sz="2400" b="1" dirty="0" smtClean="0">
                <a:solidFill>
                  <a:prstClr val="black"/>
                </a:solidFill>
              </a:rPr>
              <a:t> </a:t>
            </a:r>
            <a:r>
              <a:rPr lang="en-US" sz="2400" b="1" dirty="0">
                <a:solidFill>
                  <a:prstClr val="black"/>
                </a:solidFill>
              </a:rPr>
              <a:t>monitoring </a:t>
            </a:r>
            <a:r>
              <a:rPr lang="en-US" sz="2400" b="1" dirty="0" err="1">
                <a:solidFill>
                  <a:prstClr val="black"/>
                </a:solidFill>
              </a:rPr>
              <a:t>va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nazoratning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</a:rPr>
              <a:t>dolzarb</a:t>
            </a:r>
            <a:r>
              <a:rPr lang="en-US" sz="2400" b="1" dirty="0" smtClean="0">
                <a:solidFill>
                  <a:prstClr val="black"/>
                </a:solidFill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</a:rPr>
              <a:t>jihatlari</a:t>
            </a:r>
            <a:endParaRPr lang="ru-RU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871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23298"/>
            <a:ext cx="5610638" cy="584775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n-US" sz="3200" b="1" dirty="0"/>
              <a:t>KPI</a:t>
            </a:r>
            <a:r>
              <a:rPr lang="en-US" sz="3200" dirty="0"/>
              <a:t> (Key Performance Indicators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0788" y="2348880"/>
            <a:ext cx="8496944" cy="20621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– </a:t>
            </a:r>
            <a:r>
              <a:rPr lang="en-US" sz="3200" b="1" dirty="0" err="1"/>
              <a:t>bu</a:t>
            </a:r>
            <a:r>
              <a:rPr lang="en-US" sz="3200" b="1" dirty="0"/>
              <a:t> </a:t>
            </a:r>
            <a:r>
              <a:rPr lang="en-US" sz="3200" b="1" dirty="0" err="1"/>
              <a:t>tashkilotning</a:t>
            </a:r>
            <a:r>
              <a:rPr lang="en-US" sz="3200" b="1" dirty="0"/>
              <a:t> </a:t>
            </a:r>
            <a:r>
              <a:rPr lang="en-US" sz="3200" b="1" dirty="0" err="1"/>
              <a:t>maqsadlari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strategik</a:t>
            </a:r>
            <a:r>
              <a:rPr lang="en-US" sz="3200" b="1" dirty="0"/>
              <a:t> </a:t>
            </a:r>
            <a:r>
              <a:rPr lang="en-US" sz="3200" b="1" dirty="0" err="1"/>
              <a:t>rejalariga</a:t>
            </a:r>
            <a:r>
              <a:rPr lang="en-US" sz="3200" b="1" dirty="0"/>
              <a:t> </a:t>
            </a:r>
            <a:r>
              <a:rPr lang="en-US" sz="3200" b="1" dirty="0" err="1"/>
              <a:t>erishish</a:t>
            </a:r>
            <a:r>
              <a:rPr lang="en-US" sz="3200" b="1" dirty="0"/>
              <a:t> </a:t>
            </a:r>
            <a:r>
              <a:rPr lang="en-US" sz="3200" b="1" dirty="0" err="1"/>
              <a:t>jarayonida</a:t>
            </a:r>
            <a:r>
              <a:rPr lang="en-US" sz="3200" b="1" dirty="0"/>
              <a:t> </a:t>
            </a:r>
            <a:r>
              <a:rPr lang="en-US" sz="3200" b="1" dirty="0" err="1"/>
              <a:t>muhim</a:t>
            </a:r>
            <a:r>
              <a:rPr lang="en-US" sz="3200" b="1" dirty="0"/>
              <a:t> </a:t>
            </a:r>
            <a:r>
              <a:rPr lang="en-US" sz="3200" b="1" dirty="0" err="1"/>
              <a:t>ahamiyatga</a:t>
            </a:r>
            <a:r>
              <a:rPr lang="en-US" sz="3200" b="1" dirty="0"/>
              <a:t> </a:t>
            </a:r>
            <a:r>
              <a:rPr lang="en-US" sz="3200" b="1" dirty="0" err="1"/>
              <a:t>ega</a:t>
            </a:r>
            <a:r>
              <a:rPr lang="en-US" sz="3200" b="1" dirty="0"/>
              <a:t> </a:t>
            </a:r>
            <a:r>
              <a:rPr lang="en-US" sz="3200" b="1" dirty="0" err="1"/>
              <a:t>bo‘lgan</a:t>
            </a:r>
            <a:r>
              <a:rPr lang="en-US" sz="3200" b="1" dirty="0"/>
              <a:t> </a:t>
            </a:r>
            <a:r>
              <a:rPr lang="en-US" sz="3200" b="1" dirty="0" err="1"/>
              <a:t>natijalarni</a:t>
            </a:r>
            <a:r>
              <a:rPr lang="en-US" sz="3200" b="1" dirty="0"/>
              <a:t> </a:t>
            </a:r>
            <a:r>
              <a:rPr lang="en-US" sz="3200" b="1" dirty="0" err="1"/>
              <a:t>o‘lchaydigan</a:t>
            </a:r>
            <a:r>
              <a:rPr lang="en-US" sz="3200" b="1" dirty="0"/>
              <a:t> </a:t>
            </a:r>
            <a:r>
              <a:rPr lang="en-US" sz="3200" b="1" dirty="0" err="1"/>
              <a:t>o‘lchovlar</a:t>
            </a:r>
            <a:r>
              <a:rPr lang="en-US" sz="3200" b="1" dirty="0"/>
              <a:t> </a:t>
            </a:r>
            <a:r>
              <a:rPr lang="en-US" sz="3200" b="1" dirty="0" err="1"/>
              <a:t>tizimidir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52652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168" y="2132856"/>
            <a:ext cx="8640960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dirty="0" err="1" smtClean="0"/>
              <a:t>esa</a:t>
            </a:r>
            <a:r>
              <a:rPr lang="en-US" sz="3200" dirty="0"/>
              <a:t>,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tashkilotning</a:t>
            </a:r>
            <a:r>
              <a:rPr lang="en-US" sz="3200" dirty="0"/>
              <a:t> </a:t>
            </a:r>
            <a:r>
              <a:rPr lang="en-US" sz="3200" dirty="0" err="1"/>
              <a:t>uzoq</a:t>
            </a:r>
            <a:r>
              <a:rPr lang="en-US" sz="3200" dirty="0"/>
              <a:t> </a:t>
            </a:r>
            <a:r>
              <a:rPr lang="en-US" sz="3200" dirty="0" err="1"/>
              <a:t>muddatli</a:t>
            </a:r>
            <a:r>
              <a:rPr lang="en-US" sz="3200" dirty="0"/>
              <a:t> </a:t>
            </a:r>
            <a:r>
              <a:rPr lang="en-US" sz="3200" dirty="0" err="1"/>
              <a:t>maqsadlari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strategik</a:t>
            </a:r>
            <a:r>
              <a:rPr lang="en-US" sz="3200" dirty="0"/>
              <a:t> </a:t>
            </a:r>
            <a:r>
              <a:rPr lang="en-US" sz="3200" dirty="0" err="1"/>
              <a:t>rejalari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bog‘liq</a:t>
            </a:r>
            <a:r>
              <a:rPr lang="en-US" sz="3200" dirty="0"/>
              <a:t> </a:t>
            </a:r>
            <a:r>
              <a:rPr lang="en-US" sz="3200" dirty="0" err="1"/>
              <a:t>bo‘lgan</a:t>
            </a:r>
            <a:r>
              <a:rPr lang="en-US" sz="3200" dirty="0"/>
              <a:t>, </a:t>
            </a:r>
            <a:r>
              <a:rPr lang="en-US" sz="3200" dirty="0" err="1"/>
              <a:t>korxona</a:t>
            </a:r>
            <a:r>
              <a:rPr lang="en-US" sz="3200" dirty="0"/>
              <a:t> </a:t>
            </a:r>
            <a:r>
              <a:rPr lang="en-US" sz="3200" dirty="0" err="1"/>
              <a:t>rivojlanishi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o‘sishini</a:t>
            </a:r>
            <a:r>
              <a:rPr lang="en-US" sz="3200" dirty="0"/>
              <a:t> </a:t>
            </a:r>
            <a:r>
              <a:rPr lang="en-US" sz="3200" dirty="0" err="1"/>
              <a:t>baholash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ishlatiladigan</a:t>
            </a:r>
            <a:r>
              <a:rPr lang="en-US" sz="3200" dirty="0"/>
              <a:t> </a:t>
            </a:r>
            <a:r>
              <a:rPr lang="en-US" sz="3200" dirty="0" err="1"/>
              <a:t>o‘lchovlardir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594708"/>
            <a:ext cx="4968552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prstClr val="black"/>
                </a:solidFill>
              </a:rPr>
              <a:t>Strategik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en-US" sz="3200" b="1" dirty="0" err="1">
                <a:solidFill>
                  <a:prstClr val="black"/>
                </a:solidFill>
              </a:rPr>
              <a:t>ko'rsatkichlar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64278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9864" y="241913"/>
            <a:ext cx="4800328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KPI </a:t>
            </a:r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63357" y="4437112"/>
            <a:ext cx="2580643" cy="1200329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4. </a:t>
            </a:r>
            <a:r>
              <a:rPr lang="en-US" sz="2400" b="1" dirty="0" err="1"/>
              <a:t>Innovatsiya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/>
              <a:t>rivojlanish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bilan</a:t>
            </a:r>
            <a:r>
              <a:rPr lang="en-US" sz="2400" b="1" dirty="0" smtClean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KPIlar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9970" y="1802968"/>
            <a:ext cx="2706767" cy="120032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457200" indent="-457200">
              <a:buAutoNum type="arabicPeriod"/>
            </a:pPr>
            <a:endParaRPr lang="en-US" sz="2400" b="1" dirty="0" smtClean="0"/>
          </a:p>
          <a:p>
            <a:pPr marL="457200" indent="-457200">
              <a:buAutoNum type="arabicPeriod"/>
            </a:pPr>
            <a:r>
              <a:rPr lang="en-US" sz="2400" b="1" dirty="0" err="1" smtClean="0"/>
              <a:t>Moliyaviy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KPIlar</a:t>
            </a:r>
            <a:endParaRPr lang="en-US" sz="2400" b="1" dirty="0" smtClean="0"/>
          </a:p>
          <a:p>
            <a:pPr marL="457200" indent="-457200">
              <a:buAutoNum type="arabicPeriod"/>
            </a:pP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19549" y="3207058"/>
            <a:ext cx="2580643" cy="1200329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Ichki</a:t>
            </a:r>
            <a:r>
              <a:rPr lang="en-US" sz="2400" b="1" dirty="0"/>
              <a:t> </a:t>
            </a:r>
            <a:r>
              <a:rPr lang="en-US" sz="2400" b="1" dirty="0" err="1"/>
              <a:t>jarayonlar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r>
              <a:rPr lang="en-US" sz="2400" b="1" dirty="0" err="1" smtClean="0"/>
              <a:t>bilan</a:t>
            </a:r>
            <a:r>
              <a:rPr lang="en-US" sz="2400" b="1" dirty="0" smtClean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 smtClean="0"/>
              <a:t>KPIlar</a:t>
            </a:r>
            <a:endParaRPr lang="en-US" sz="2400" b="1" dirty="0" smtClean="0"/>
          </a:p>
          <a:p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4436361"/>
            <a:ext cx="2305503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/>
              <a:t>2. </a:t>
            </a:r>
            <a:r>
              <a:rPr lang="en-US" sz="2400" b="1" dirty="0" err="1"/>
              <a:t>Mijozlar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bog‘liq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KPIlar</a:t>
            </a:r>
            <a:endParaRPr lang="en-US" sz="2400" b="1" dirty="0" smtClean="0"/>
          </a:p>
          <a:p>
            <a:pPr algn="ctr"/>
            <a:endParaRPr lang="ru-RU" sz="2400" dirty="0"/>
          </a:p>
        </p:txBody>
      </p:sp>
      <p:cxnSp>
        <p:nvCxnSpPr>
          <p:cNvPr id="9" name="Прямая со стрелкой 8"/>
          <p:cNvCxnSpPr>
            <a:stCxn id="2" idx="2"/>
            <a:endCxn id="5" idx="0"/>
          </p:cNvCxnSpPr>
          <p:nvPr/>
        </p:nvCxnSpPr>
        <p:spPr>
          <a:xfrm flipH="1">
            <a:off x="1613354" y="765133"/>
            <a:ext cx="2286674" cy="10378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  <a:endCxn id="7" idx="0"/>
          </p:cNvCxnSpPr>
          <p:nvPr/>
        </p:nvCxnSpPr>
        <p:spPr>
          <a:xfrm flipH="1">
            <a:off x="2268368" y="765133"/>
            <a:ext cx="1631660" cy="3671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6" idx="0"/>
          </p:cNvCxnSpPr>
          <p:nvPr/>
        </p:nvCxnSpPr>
        <p:spPr>
          <a:xfrm>
            <a:off x="3900028" y="765133"/>
            <a:ext cx="1109843" cy="2441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2"/>
            <a:endCxn id="3" idx="0"/>
          </p:cNvCxnSpPr>
          <p:nvPr/>
        </p:nvCxnSpPr>
        <p:spPr>
          <a:xfrm>
            <a:off x="3900028" y="765133"/>
            <a:ext cx="3953651" cy="3671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3620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0133" y="503094"/>
            <a:ext cx="374441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KPI </a:t>
            </a:r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4225" y="1802969"/>
            <a:ext cx="255127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1. </a:t>
            </a:r>
            <a:r>
              <a:rPr lang="en-US" sz="2400" b="1" dirty="0" err="1"/>
              <a:t>Moliyaviy</a:t>
            </a:r>
            <a:r>
              <a:rPr lang="en-US" sz="2400" b="1" dirty="0"/>
              <a:t> </a:t>
            </a:r>
            <a:r>
              <a:rPr lang="en-US" sz="2400" b="1" dirty="0" err="1"/>
              <a:t>KPIlar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449" y="2708920"/>
            <a:ext cx="8640960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sz="2400" b="1" dirty="0" err="1"/>
              <a:t>Daromad</a:t>
            </a:r>
            <a:r>
              <a:rPr lang="en-US" sz="2400" b="1" dirty="0"/>
              <a:t> </a:t>
            </a:r>
            <a:r>
              <a:rPr lang="en-US" sz="2400" b="1" dirty="0" err="1"/>
              <a:t>o'sishi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daromadlarini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ko‘rsatkichi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b="1" dirty="0" err="1"/>
              <a:t>Rentabellik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foyda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sof</a:t>
            </a:r>
            <a:r>
              <a:rPr lang="en-US" sz="2400" dirty="0"/>
              <a:t> </a:t>
            </a:r>
            <a:r>
              <a:rPr lang="en-US" sz="2400" dirty="0" err="1"/>
              <a:t>foydani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</a:t>
            </a:r>
            <a:r>
              <a:rPr lang="en-US" sz="2400" dirty="0" err="1"/>
              <a:t>o‘lchaydi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b="1" dirty="0" err="1"/>
              <a:t>Moliyaviy</a:t>
            </a:r>
            <a:r>
              <a:rPr lang="en-US" sz="2400" b="1" dirty="0"/>
              <a:t> </a:t>
            </a:r>
            <a:r>
              <a:rPr lang="en-US" sz="2400" b="1" dirty="0" err="1"/>
              <a:t>likvidlik</a:t>
            </a:r>
            <a:r>
              <a:rPr lang="en-US" sz="2400" dirty="0"/>
              <a:t> –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qisqa</a:t>
            </a:r>
            <a:r>
              <a:rPr lang="en-US" sz="2400" dirty="0"/>
              <a:t> </a:t>
            </a:r>
            <a:r>
              <a:rPr lang="en-US" sz="2400" dirty="0" err="1"/>
              <a:t>muddatli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majburiyatlarini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</a:t>
            </a:r>
            <a:r>
              <a:rPr lang="en-US" sz="2400" dirty="0" err="1"/>
              <a:t>ko‘rsatadi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b="1" dirty="0" err="1"/>
              <a:t>Xarajat</a:t>
            </a:r>
            <a:r>
              <a:rPr lang="en-US" sz="2400" b="1" dirty="0"/>
              <a:t> </a:t>
            </a:r>
            <a:r>
              <a:rPr lang="en-US" sz="2400" b="1" dirty="0" err="1"/>
              <a:t>samaradorligi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xarajatlarni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boshqarayotganini</a:t>
            </a:r>
            <a:r>
              <a:rPr lang="en-US" sz="2400" dirty="0"/>
              <a:t> </a:t>
            </a:r>
            <a:r>
              <a:rPr lang="en-US" sz="2400" dirty="0" err="1"/>
              <a:t>baholaydi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53862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9864" y="241913"/>
            <a:ext cx="4800328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KPI </a:t>
            </a:r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4224" y="1572136"/>
            <a:ext cx="3999365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2. </a:t>
            </a:r>
            <a:r>
              <a:rPr lang="en-US" sz="2400" b="1" dirty="0" err="1"/>
              <a:t>Mijozlar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KPIlar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449" y="2708920"/>
            <a:ext cx="8640960" cy="304698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ru-RU" sz="2400" b="1" dirty="0" err="1"/>
              <a:t>Mijozlar</a:t>
            </a:r>
            <a:r>
              <a:rPr lang="ru-RU" sz="2400" b="1" dirty="0"/>
              <a:t> </a:t>
            </a:r>
            <a:r>
              <a:rPr lang="ru-RU" sz="2400" b="1" dirty="0" err="1"/>
              <a:t>qoniqish</a:t>
            </a:r>
            <a:r>
              <a:rPr lang="ru-RU" sz="2400" b="1" dirty="0"/>
              <a:t> </a:t>
            </a:r>
            <a:r>
              <a:rPr lang="ru-RU" sz="2400" b="1" dirty="0" err="1"/>
              <a:t>darajasi</a:t>
            </a:r>
            <a:r>
              <a:rPr lang="ru-RU" sz="2400" dirty="0"/>
              <a:t> – </a:t>
            </a:r>
            <a:r>
              <a:rPr lang="ru-RU" sz="2400" dirty="0" err="1"/>
              <a:t>mijozlar</a:t>
            </a:r>
            <a:r>
              <a:rPr lang="ru-RU" sz="2400" dirty="0"/>
              <a:t> </a:t>
            </a:r>
            <a:r>
              <a:rPr lang="ru-RU" sz="2400" dirty="0" err="1"/>
              <a:t>xizmatidan</a:t>
            </a:r>
            <a:r>
              <a:rPr lang="ru-RU" sz="2400" dirty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dirty="0" err="1"/>
              <a:t>mahsulotdan</a:t>
            </a:r>
            <a:r>
              <a:rPr lang="ru-RU" sz="2400" dirty="0"/>
              <a:t> </a:t>
            </a:r>
            <a:r>
              <a:rPr lang="ru-RU" sz="2400" dirty="0" err="1"/>
              <a:t>qoniqish</a:t>
            </a:r>
            <a:r>
              <a:rPr lang="ru-RU" sz="2400" dirty="0"/>
              <a:t> </a:t>
            </a:r>
            <a:r>
              <a:rPr lang="ru-RU" sz="2400" dirty="0" err="1"/>
              <a:t>darajasini</a:t>
            </a:r>
            <a:r>
              <a:rPr lang="ru-RU" sz="2400" dirty="0"/>
              <a:t> </a:t>
            </a:r>
            <a:r>
              <a:rPr lang="ru-RU" sz="2400" dirty="0" err="1"/>
              <a:t>ko‘rsatadi</a:t>
            </a:r>
            <a:r>
              <a:rPr lang="ru-RU" sz="2400" dirty="0"/>
              <a:t>.</a:t>
            </a:r>
          </a:p>
          <a:p>
            <a:pPr lvl="0"/>
            <a:r>
              <a:rPr lang="ru-RU" sz="2400" b="1" dirty="0" err="1"/>
              <a:t>Mijoz</a:t>
            </a:r>
            <a:r>
              <a:rPr lang="ru-RU" sz="2400" b="1" dirty="0"/>
              <a:t> </a:t>
            </a:r>
            <a:r>
              <a:rPr lang="ru-RU" sz="2400" b="1" dirty="0" err="1"/>
              <a:t>sodiqligi</a:t>
            </a:r>
            <a:r>
              <a:rPr lang="ru-RU" sz="2400" b="1" dirty="0"/>
              <a:t> </a:t>
            </a:r>
            <a:r>
              <a:rPr lang="ru-RU" sz="2400" b="1" dirty="0" err="1"/>
              <a:t>indeksi</a:t>
            </a:r>
            <a:r>
              <a:rPr lang="ru-RU" sz="2400" dirty="0"/>
              <a:t> – </a:t>
            </a:r>
            <a:r>
              <a:rPr lang="ru-RU" sz="2400" dirty="0" err="1"/>
              <a:t>mavjud</a:t>
            </a:r>
            <a:r>
              <a:rPr lang="ru-RU" sz="2400" dirty="0"/>
              <a:t> </a:t>
            </a:r>
            <a:r>
              <a:rPr lang="ru-RU" sz="2400" dirty="0" err="1"/>
              <a:t>mijozlarning</a:t>
            </a:r>
            <a:r>
              <a:rPr lang="ru-RU" sz="2400" dirty="0"/>
              <a:t> </a:t>
            </a:r>
            <a:r>
              <a:rPr lang="ru-RU" sz="2400" dirty="0" err="1"/>
              <a:t>korxonaga</a:t>
            </a:r>
            <a:r>
              <a:rPr lang="ru-RU" sz="2400" dirty="0"/>
              <a:t> </a:t>
            </a:r>
            <a:r>
              <a:rPr lang="ru-RU" sz="2400" dirty="0" err="1"/>
              <a:t>sodiqlik</a:t>
            </a:r>
            <a:r>
              <a:rPr lang="ru-RU" sz="2400" dirty="0"/>
              <a:t> </a:t>
            </a:r>
            <a:r>
              <a:rPr lang="ru-RU" sz="2400" dirty="0" err="1"/>
              <a:t>darajasini</a:t>
            </a:r>
            <a:r>
              <a:rPr lang="ru-RU" sz="2400" dirty="0"/>
              <a:t> </a:t>
            </a:r>
            <a:r>
              <a:rPr lang="ru-RU" sz="2400" dirty="0" err="1"/>
              <a:t>o‘lchaydi</a:t>
            </a:r>
            <a:r>
              <a:rPr lang="ru-RU" sz="2400" dirty="0"/>
              <a:t>.</a:t>
            </a:r>
          </a:p>
          <a:p>
            <a:pPr lvl="0"/>
            <a:r>
              <a:rPr lang="ru-RU" sz="2400" b="1" dirty="0" err="1"/>
              <a:t>Mijozni</a:t>
            </a:r>
            <a:r>
              <a:rPr lang="ru-RU" sz="2400" b="1" dirty="0"/>
              <a:t> </a:t>
            </a:r>
            <a:r>
              <a:rPr lang="ru-RU" sz="2400" b="1" dirty="0" err="1"/>
              <a:t>ushlab</a:t>
            </a:r>
            <a:r>
              <a:rPr lang="ru-RU" sz="2400" b="1" dirty="0"/>
              <a:t> </a:t>
            </a:r>
            <a:r>
              <a:rPr lang="ru-RU" sz="2400" b="1" dirty="0" err="1"/>
              <a:t>qolish</a:t>
            </a:r>
            <a:r>
              <a:rPr lang="ru-RU" sz="2400" b="1" dirty="0"/>
              <a:t> </a:t>
            </a:r>
            <a:r>
              <a:rPr lang="ru-RU" sz="2400" b="1" dirty="0" err="1"/>
              <a:t>darajasi</a:t>
            </a:r>
            <a:r>
              <a:rPr lang="ru-RU" sz="2400" dirty="0"/>
              <a:t> – </a:t>
            </a:r>
            <a:r>
              <a:rPr lang="ru-RU" sz="2400" dirty="0" err="1"/>
              <a:t>korxona</a:t>
            </a:r>
            <a:r>
              <a:rPr lang="ru-RU" sz="2400" dirty="0"/>
              <a:t> </a:t>
            </a:r>
            <a:r>
              <a:rPr lang="ru-RU" sz="2400" dirty="0" err="1"/>
              <a:t>xizmatlaridan</a:t>
            </a:r>
            <a:r>
              <a:rPr lang="ru-RU" sz="2400" dirty="0"/>
              <a:t> </a:t>
            </a:r>
            <a:r>
              <a:rPr lang="ru-RU" sz="2400" dirty="0" err="1"/>
              <a:t>foydalanayotgan</a:t>
            </a:r>
            <a:r>
              <a:rPr lang="ru-RU" sz="2400" dirty="0"/>
              <a:t> </a:t>
            </a:r>
            <a:r>
              <a:rPr lang="ru-RU" sz="2400" dirty="0" err="1"/>
              <a:t>mijozlarning</a:t>
            </a:r>
            <a:r>
              <a:rPr lang="ru-RU" sz="2400" dirty="0"/>
              <a:t> </a:t>
            </a:r>
            <a:r>
              <a:rPr lang="ru-RU" sz="2400" dirty="0" err="1"/>
              <a:t>umumiy</a:t>
            </a:r>
            <a:r>
              <a:rPr lang="ru-RU" sz="2400" dirty="0"/>
              <a:t> </a:t>
            </a:r>
            <a:r>
              <a:rPr lang="ru-RU" sz="2400" dirty="0" err="1"/>
              <a:t>foizini</a:t>
            </a:r>
            <a:r>
              <a:rPr lang="ru-RU" sz="2400" dirty="0"/>
              <a:t> </a:t>
            </a:r>
            <a:r>
              <a:rPr lang="ru-RU" sz="2400" dirty="0" err="1"/>
              <a:t>o‘lchash</a:t>
            </a:r>
            <a:r>
              <a:rPr lang="ru-RU" sz="2400" dirty="0"/>
              <a:t>.</a:t>
            </a:r>
          </a:p>
          <a:p>
            <a:pPr lvl="0"/>
            <a:r>
              <a:rPr lang="ru-RU" sz="2400" b="1" dirty="0" err="1"/>
              <a:t>Yangi</a:t>
            </a:r>
            <a:r>
              <a:rPr lang="ru-RU" sz="2400" b="1" dirty="0"/>
              <a:t> </a:t>
            </a:r>
            <a:r>
              <a:rPr lang="ru-RU" sz="2400" b="1" dirty="0" err="1"/>
              <a:t>mijozlarni</a:t>
            </a:r>
            <a:r>
              <a:rPr lang="ru-RU" sz="2400" b="1" dirty="0"/>
              <a:t> </a:t>
            </a:r>
            <a:r>
              <a:rPr lang="ru-RU" sz="2400" b="1" dirty="0" err="1"/>
              <a:t>jalb</a:t>
            </a:r>
            <a:r>
              <a:rPr lang="ru-RU" sz="2400" b="1" dirty="0"/>
              <a:t> </a:t>
            </a:r>
            <a:r>
              <a:rPr lang="ru-RU" sz="2400" b="1" dirty="0" err="1"/>
              <a:t>qilish</a:t>
            </a:r>
            <a:r>
              <a:rPr lang="ru-RU" sz="2400" dirty="0"/>
              <a:t> –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yangi</a:t>
            </a:r>
            <a:r>
              <a:rPr lang="ru-RU" sz="2400" dirty="0"/>
              <a:t> </a:t>
            </a:r>
            <a:r>
              <a:rPr lang="ru-RU" sz="2400" dirty="0" err="1"/>
              <a:t>mijozlarni</a:t>
            </a:r>
            <a:r>
              <a:rPr lang="ru-RU" sz="2400" dirty="0"/>
              <a:t> </a:t>
            </a:r>
            <a:r>
              <a:rPr lang="ru-RU" sz="2400" dirty="0" err="1"/>
              <a:t>jalb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 </a:t>
            </a:r>
            <a:r>
              <a:rPr lang="ru-RU" sz="2400" dirty="0" err="1"/>
              <a:t>qobiliyatini</a:t>
            </a:r>
            <a:r>
              <a:rPr lang="ru-RU" sz="2400" dirty="0"/>
              <a:t> </a:t>
            </a:r>
            <a:r>
              <a:rPr lang="ru-RU" sz="2400" dirty="0" err="1"/>
              <a:t>baholaydi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4600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9864" y="241913"/>
            <a:ext cx="4800328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KPI </a:t>
            </a:r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4224" y="1572136"/>
            <a:ext cx="4911794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3. </a:t>
            </a:r>
            <a:r>
              <a:rPr lang="en-US" sz="2400" b="1" dirty="0" err="1"/>
              <a:t>Ichki</a:t>
            </a:r>
            <a:r>
              <a:rPr lang="en-US" sz="2400" b="1" dirty="0"/>
              <a:t> </a:t>
            </a:r>
            <a:r>
              <a:rPr lang="en-US" sz="2400" b="1" dirty="0" err="1"/>
              <a:t>jarayonlar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KPIlar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449" y="2708920"/>
            <a:ext cx="8640960" cy="3046988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lvl="0"/>
            <a:r>
              <a:rPr lang="en-US" sz="2400" b="1" dirty="0" err="1"/>
              <a:t>Ishlab</a:t>
            </a:r>
            <a:r>
              <a:rPr lang="en-US" sz="2400" b="1" dirty="0"/>
              <a:t> </a:t>
            </a:r>
            <a:r>
              <a:rPr lang="en-US" sz="2400" b="1" dirty="0" err="1"/>
              <a:t>chiqarish</a:t>
            </a:r>
            <a:r>
              <a:rPr lang="en-US" sz="2400" b="1" dirty="0"/>
              <a:t> </a:t>
            </a:r>
            <a:r>
              <a:rPr lang="en-US" sz="2400" b="1" dirty="0" err="1"/>
              <a:t>samaradorligi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quvvatlaridan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foydalanayotganini</a:t>
            </a:r>
            <a:r>
              <a:rPr lang="en-US" sz="2400" dirty="0"/>
              <a:t> </a:t>
            </a:r>
            <a:r>
              <a:rPr lang="en-US" sz="2400" dirty="0" err="1"/>
              <a:t>o‘lchaydi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b="1" dirty="0" err="1"/>
              <a:t>Ishlab</a:t>
            </a:r>
            <a:r>
              <a:rPr lang="en-US" sz="2400" b="1" dirty="0"/>
              <a:t> </a:t>
            </a:r>
            <a:r>
              <a:rPr lang="en-US" sz="2400" b="1" dirty="0" err="1"/>
              <a:t>chiqarish</a:t>
            </a:r>
            <a:r>
              <a:rPr lang="en-US" sz="2400" b="1" dirty="0"/>
              <a:t> </a:t>
            </a:r>
            <a:r>
              <a:rPr lang="en-US" sz="2400" b="1" dirty="0" err="1"/>
              <a:t>tsikli</a:t>
            </a:r>
            <a:r>
              <a:rPr lang="en-US" sz="2400" b="1" dirty="0"/>
              <a:t> </a:t>
            </a:r>
            <a:r>
              <a:rPr lang="en-US" sz="2400" b="1" dirty="0" err="1"/>
              <a:t>vaqti</a:t>
            </a:r>
            <a:r>
              <a:rPr lang="en-US" sz="2400" dirty="0"/>
              <a:t> –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xizmatni</a:t>
            </a:r>
            <a:r>
              <a:rPr lang="en-US" sz="2400" dirty="0"/>
              <a:t> </a:t>
            </a:r>
            <a:r>
              <a:rPr lang="en-US" sz="2400" dirty="0" err="1"/>
              <a:t>yaratishdan</a:t>
            </a:r>
            <a:r>
              <a:rPr lang="en-US" sz="2400" dirty="0"/>
              <a:t> </a:t>
            </a:r>
            <a:r>
              <a:rPr lang="en-US" sz="2400" dirty="0" err="1"/>
              <a:t>tortib</a:t>
            </a:r>
            <a:r>
              <a:rPr lang="en-US" sz="2400" dirty="0"/>
              <a:t>, </a:t>
            </a:r>
            <a:r>
              <a:rPr lang="en-US" sz="2400" dirty="0" err="1"/>
              <a:t>mijozga</a:t>
            </a:r>
            <a:r>
              <a:rPr lang="en-US" sz="2400" dirty="0"/>
              <a:t> </a:t>
            </a:r>
            <a:r>
              <a:rPr lang="en-US" sz="2400" dirty="0" err="1"/>
              <a:t>yetkazib</a:t>
            </a:r>
            <a:r>
              <a:rPr lang="en-US" sz="2400" dirty="0"/>
              <a:t> </a:t>
            </a:r>
            <a:r>
              <a:rPr lang="en-US" sz="2400" dirty="0" err="1"/>
              <a:t>berishgacha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vaqtni</a:t>
            </a:r>
            <a:r>
              <a:rPr lang="en-US" sz="2400" dirty="0"/>
              <a:t> </a:t>
            </a:r>
            <a:r>
              <a:rPr lang="en-US" sz="2400" dirty="0" err="1"/>
              <a:t>baholaydi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b="1" dirty="0" err="1"/>
              <a:t>Texnologik</a:t>
            </a:r>
            <a:r>
              <a:rPr lang="en-US" sz="2400" b="1" dirty="0"/>
              <a:t> </a:t>
            </a:r>
            <a:r>
              <a:rPr lang="en-US" sz="2400" b="1" dirty="0" err="1"/>
              <a:t>uskunalar</a:t>
            </a:r>
            <a:r>
              <a:rPr lang="en-US" sz="2400" b="1" dirty="0"/>
              <a:t> </a:t>
            </a:r>
            <a:r>
              <a:rPr lang="en-US" sz="2400" b="1" dirty="0" err="1"/>
              <a:t>samaradorligi</a:t>
            </a:r>
            <a:r>
              <a:rPr lang="en-US" sz="2400" dirty="0"/>
              <a:t> –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uskunalardan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 </a:t>
            </a:r>
            <a:r>
              <a:rPr lang="en-US" sz="2400" dirty="0" err="1"/>
              <a:t>baholaydi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b="1" dirty="0" err="1"/>
              <a:t>Resurslarni</a:t>
            </a:r>
            <a:r>
              <a:rPr lang="en-US" sz="2400" b="1" dirty="0"/>
              <a:t> </a:t>
            </a:r>
            <a:r>
              <a:rPr lang="en-US" sz="2400" b="1" dirty="0" err="1"/>
              <a:t>samarali</a:t>
            </a:r>
            <a:r>
              <a:rPr lang="en-US" sz="2400" b="1" dirty="0"/>
              <a:t> </a:t>
            </a:r>
            <a:r>
              <a:rPr lang="en-US" sz="2400" b="1" dirty="0" err="1"/>
              <a:t>taqsimlash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resurslardan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foydalanayotganini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827600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9864" y="241913"/>
            <a:ext cx="4800328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KPI </a:t>
            </a:r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4224" y="1572136"/>
            <a:ext cx="6181500" cy="461665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4. </a:t>
            </a:r>
            <a:r>
              <a:rPr lang="en-US" sz="2400" b="1" dirty="0" err="1"/>
              <a:t>Innovatsiya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rivojlanish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KPIlar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449" y="2708920"/>
            <a:ext cx="8640960" cy="23083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400" b="1" dirty="0" err="1"/>
              <a:t>Yangi</a:t>
            </a:r>
            <a:r>
              <a:rPr lang="ru-RU" sz="2400" b="1" dirty="0"/>
              <a:t> </a:t>
            </a:r>
            <a:r>
              <a:rPr lang="ru-RU" sz="2400" b="1" dirty="0" err="1"/>
              <a:t>mahsulotlarni</a:t>
            </a:r>
            <a:r>
              <a:rPr lang="ru-RU" sz="2400" b="1" dirty="0"/>
              <a:t> </a:t>
            </a:r>
            <a:r>
              <a:rPr lang="ru-RU" sz="2400" b="1" dirty="0" err="1"/>
              <a:t>yaratish</a:t>
            </a:r>
            <a:r>
              <a:rPr lang="ru-RU" sz="2400" b="1" dirty="0"/>
              <a:t> </a:t>
            </a:r>
            <a:r>
              <a:rPr lang="ru-RU" sz="2400" b="1" dirty="0" err="1"/>
              <a:t>ko‘rsatkichi</a:t>
            </a:r>
            <a:r>
              <a:rPr lang="ru-RU" sz="2400" dirty="0"/>
              <a:t> –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yangi</a:t>
            </a:r>
            <a:r>
              <a:rPr lang="ru-RU" sz="2400" dirty="0"/>
              <a:t> </a:t>
            </a:r>
            <a:r>
              <a:rPr lang="ru-RU" sz="2400" dirty="0" err="1"/>
              <a:t>mahsulot</a:t>
            </a:r>
            <a:r>
              <a:rPr lang="ru-RU" sz="2400" dirty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dirty="0" err="1"/>
              <a:t>xizmatlarni</a:t>
            </a:r>
            <a:r>
              <a:rPr lang="ru-RU" sz="2400" dirty="0"/>
              <a:t> </a:t>
            </a:r>
            <a:r>
              <a:rPr lang="ru-RU" sz="2400" dirty="0" err="1"/>
              <a:t>yaratish</a:t>
            </a:r>
            <a:r>
              <a:rPr lang="ru-RU" sz="2400" dirty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qobiliyatini</a:t>
            </a:r>
            <a:r>
              <a:rPr lang="ru-RU" sz="2400" dirty="0"/>
              <a:t> </a:t>
            </a:r>
            <a:r>
              <a:rPr lang="ru-RU" sz="2400" dirty="0" err="1"/>
              <a:t>o‘lchaydi</a:t>
            </a:r>
            <a:r>
              <a:rPr lang="ru-RU" sz="2400" dirty="0"/>
              <a:t>.</a:t>
            </a:r>
          </a:p>
          <a:p>
            <a:pPr lvl="0"/>
            <a:r>
              <a:rPr lang="en-US" sz="2400" b="1" dirty="0" err="1"/>
              <a:t>Innovatsiyalar</a:t>
            </a:r>
            <a:r>
              <a:rPr lang="en-US" sz="2400" b="1" dirty="0"/>
              <a:t> </a:t>
            </a:r>
            <a:r>
              <a:rPr lang="en-US" sz="2400" b="1" dirty="0" err="1"/>
              <a:t>darajasi</a:t>
            </a:r>
            <a:r>
              <a:rPr lang="en-US" sz="2400" dirty="0"/>
              <a:t> – </a:t>
            </a:r>
            <a:r>
              <a:rPr lang="en-US" sz="2400" dirty="0" err="1"/>
              <a:t>tashkilotda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etilayotgan</a:t>
            </a:r>
            <a:r>
              <a:rPr lang="en-US" sz="2400" dirty="0"/>
              <a:t> </a:t>
            </a:r>
            <a:r>
              <a:rPr lang="en-US" sz="2400" dirty="0" err="1"/>
              <a:t>innovatsiyalar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b="1" dirty="0" err="1"/>
              <a:t>Rivojlanish</a:t>
            </a:r>
            <a:r>
              <a:rPr lang="en-US" sz="2400" b="1" dirty="0"/>
              <a:t> </a:t>
            </a:r>
            <a:r>
              <a:rPr lang="en-US" sz="2400" b="1" dirty="0" err="1"/>
              <a:t>ko‘rsatkichi</a:t>
            </a:r>
            <a:r>
              <a:rPr lang="en-US" sz="2400" dirty="0"/>
              <a:t> –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texnologiyalarni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rivojlanish</a:t>
            </a:r>
            <a:r>
              <a:rPr lang="en-US" sz="2400" dirty="0"/>
              <a:t> </a:t>
            </a:r>
            <a:r>
              <a:rPr lang="en-US" sz="2400" dirty="0" err="1"/>
              <a:t>yo‘nalishidagi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o‘lchash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544862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9065" y="157989"/>
            <a:ext cx="5640070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ko‘rsatkichlarning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jihatlari</a:t>
            </a:r>
            <a:r>
              <a:rPr lang="en-US" sz="2400" b="1" dirty="0"/>
              <a:t> 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4624" y="4725144"/>
            <a:ext cx="8568952" cy="156966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err="1" smtClean="0">
                <a:solidFill>
                  <a:srgbClr val="240EC4"/>
                </a:solidFill>
              </a:rPr>
              <a:t>Kelajakga</a:t>
            </a:r>
            <a:r>
              <a:rPr lang="en-US" sz="2400" b="1" dirty="0" smtClean="0">
                <a:solidFill>
                  <a:srgbClr val="240EC4"/>
                </a:solidFill>
              </a:rPr>
              <a:t> </a:t>
            </a:r>
            <a:r>
              <a:rPr lang="en-US" sz="2400" b="1" dirty="0" err="1">
                <a:solidFill>
                  <a:srgbClr val="240EC4"/>
                </a:solidFill>
              </a:rPr>
              <a:t>yo‘naltirilganlik</a:t>
            </a:r>
            <a:r>
              <a:rPr lang="en-US" sz="2400" dirty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Strategik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ko‘rsatkichlar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kelajakda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tashkilotning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qanday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rivojlanish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yo‘lida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borayotganini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baholash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uchun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qo‘llaniladi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Ular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kelajakdagi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imkoniyatlar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xavflarni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oldindan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ko‘ra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olishda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yordam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beradi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0628" y="1124744"/>
            <a:ext cx="8532948" cy="156966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solidFill>
                  <a:prstClr val="black"/>
                </a:solidFill>
              </a:rPr>
              <a:t>Strategik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maqsadlar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bilan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bog‘liqlik</a:t>
            </a:r>
            <a:r>
              <a:rPr lang="en-US" sz="2400" dirty="0">
                <a:solidFill>
                  <a:prstClr val="black"/>
                </a:solidFill>
              </a:rPr>
              <a:t>: </a:t>
            </a:r>
            <a:r>
              <a:rPr lang="en-US" sz="2400" dirty="0" err="1">
                <a:solidFill>
                  <a:prstClr val="black"/>
                </a:solidFill>
              </a:rPr>
              <a:t>Strategik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ko‘rsatkichlar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tashkilotning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umumiy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maqsadlari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bilan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bog‘liq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bo‘lishi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kerak</a:t>
            </a:r>
            <a:r>
              <a:rPr lang="en-US" sz="2400" dirty="0">
                <a:solidFill>
                  <a:prstClr val="black"/>
                </a:solidFill>
              </a:rPr>
              <a:t>. </a:t>
            </a:r>
            <a:r>
              <a:rPr lang="en-US" sz="2400" dirty="0" err="1">
                <a:solidFill>
                  <a:prstClr val="black"/>
                </a:solidFill>
              </a:rPr>
              <a:t>Ular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strategiyaning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amalga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oshirilishi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maqsadlarga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erishish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jarayonini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kuzatishga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yordam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beradi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2924944"/>
            <a:ext cx="7990548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err="1">
                <a:solidFill>
                  <a:prstClr val="black"/>
                </a:solidFill>
              </a:rPr>
              <a:t>O‘lchanadigan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natijalar</a:t>
            </a:r>
            <a:r>
              <a:rPr lang="en-US" sz="2400" dirty="0">
                <a:solidFill>
                  <a:prstClr val="black"/>
                </a:solidFill>
              </a:rPr>
              <a:t>: </a:t>
            </a:r>
            <a:r>
              <a:rPr lang="en-US" sz="2400" dirty="0" err="1">
                <a:solidFill>
                  <a:prstClr val="black"/>
                </a:solidFill>
              </a:rPr>
              <a:t>Strategik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ko‘rsatkichlar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aniq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o‘lchanadigan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natijalarni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berishi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kerak</a:t>
            </a:r>
            <a:r>
              <a:rPr lang="en-US" sz="2400" dirty="0">
                <a:solidFill>
                  <a:prstClr val="black"/>
                </a:solidFill>
              </a:rPr>
              <a:t>. Bu </a:t>
            </a:r>
            <a:r>
              <a:rPr lang="en-US" sz="2400" dirty="0" err="1">
                <a:solidFill>
                  <a:prstClr val="black"/>
                </a:solidFill>
              </a:rPr>
              <a:t>tashkilotga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o‘z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faoliyatini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aniq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baholash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strategik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qarorlar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qabul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qilish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imkonini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beradi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5488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руглая лента лицом вверх 2"/>
          <p:cNvSpPr/>
          <p:nvPr/>
        </p:nvSpPr>
        <p:spPr>
          <a:xfrm>
            <a:off x="0" y="1147395"/>
            <a:ext cx="9036496" cy="4143328"/>
          </a:xfrm>
          <a:prstGeom prst="ellipseRibbon2">
            <a:avLst>
              <a:gd name="adj1" fmla="val 25000"/>
              <a:gd name="adj2" fmla="val 66915"/>
              <a:gd name="adj3" fmla="val 125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err="1" smtClean="0">
                <a:solidFill>
                  <a:srgbClr val="240EC4"/>
                </a:solidFill>
              </a:rPr>
              <a:t>E’tiboringiz</a:t>
            </a:r>
            <a:r>
              <a:rPr lang="en-US" sz="6600" b="1" dirty="0" smtClean="0">
                <a:solidFill>
                  <a:srgbClr val="240EC4"/>
                </a:solidFill>
              </a:rPr>
              <a:t> </a:t>
            </a:r>
            <a:r>
              <a:rPr lang="en-US" sz="6600" b="1" dirty="0" err="1" smtClean="0">
                <a:solidFill>
                  <a:srgbClr val="240EC4"/>
                </a:solidFill>
              </a:rPr>
              <a:t>uchun</a:t>
            </a:r>
            <a:r>
              <a:rPr lang="en-US" sz="6600" b="1" dirty="0" smtClean="0">
                <a:solidFill>
                  <a:srgbClr val="240EC4"/>
                </a:solidFill>
              </a:rPr>
              <a:t> </a:t>
            </a:r>
            <a:r>
              <a:rPr lang="en-US" sz="6600" b="1" dirty="0" err="1" smtClean="0">
                <a:solidFill>
                  <a:srgbClr val="240EC4"/>
                </a:solidFill>
              </a:rPr>
              <a:t>rahmat</a:t>
            </a:r>
            <a:r>
              <a:rPr lang="en-US" sz="6600" b="1" dirty="0" smtClean="0">
                <a:solidFill>
                  <a:srgbClr val="240EC4"/>
                </a:solidFill>
              </a:rPr>
              <a:t>!</a:t>
            </a:r>
            <a:endParaRPr lang="ru-RU" sz="6600" b="1" dirty="0">
              <a:solidFill>
                <a:srgbClr val="240E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048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1544</Words>
  <Application>Microsoft Office PowerPoint</Application>
  <PresentationFormat>Экран (4:3)</PresentationFormat>
  <Paragraphs>144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38</cp:revision>
  <dcterms:created xsi:type="dcterms:W3CDTF">2024-10-24T16:12:16Z</dcterms:created>
  <dcterms:modified xsi:type="dcterms:W3CDTF">2024-10-24T17:08:07Z</dcterms:modified>
</cp:coreProperties>
</file>